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2" r:id="rId1"/>
  </p:sldMasterIdLst>
  <p:notesMasterIdLst>
    <p:notesMasterId r:id="rId38"/>
  </p:notesMasterIdLst>
  <p:handoutMasterIdLst>
    <p:handoutMasterId r:id="rId39"/>
  </p:handoutMasterIdLst>
  <p:sldIdLst>
    <p:sldId id="256" r:id="rId2"/>
    <p:sldId id="332" r:id="rId3"/>
    <p:sldId id="337" r:id="rId4"/>
    <p:sldId id="1237" r:id="rId5"/>
    <p:sldId id="303" r:id="rId6"/>
    <p:sldId id="477" r:id="rId7"/>
    <p:sldId id="1224" r:id="rId8"/>
    <p:sldId id="338" r:id="rId9"/>
    <p:sldId id="1242" r:id="rId10"/>
    <p:sldId id="1227" r:id="rId11"/>
    <p:sldId id="1270" r:id="rId12"/>
    <p:sldId id="1271" r:id="rId13"/>
    <p:sldId id="1236" r:id="rId14"/>
    <p:sldId id="1268" r:id="rId15"/>
    <p:sldId id="1273" r:id="rId16"/>
    <p:sldId id="333" r:id="rId17"/>
    <p:sldId id="1254" r:id="rId18"/>
    <p:sldId id="1255" r:id="rId19"/>
    <p:sldId id="1256" r:id="rId20"/>
    <p:sldId id="1257" r:id="rId21"/>
    <p:sldId id="1258" r:id="rId22"/>
    <p:sldId id="1261" r:id="rId23"/>
    <p:sldId id="1262" r:id="rId24"/>
    <p:sldId id="288" r:id="rId25"/>
    <p:sldId id="1264" r:id="rId26"/>
    <p:sldId id="311" r:id="rId27"/>
    <p:sldId id="1247" r:id="rId28"/>
    <p:sldId id="1266" r:id="rId29"/>
    <p:sldId id="1248" r:id="rId30"/>
    <p:sldId id="312" r:id="rId31"/>
    <p:sldId id="1272" r:id="rId32"/>
    <p:sldId id="339" r:id="rId33"/>
    <p:sldId id="1245" r:id="rId34"/>
    <p:sldId id="1246" r:id="rId35"/>
    <p:sldId id="297" r:id="rId36"/>
    <p:sldId id="282" r:id="rId37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004098"/>
    <a:srgbClr val="FFFFFF"/>
    <a:srgbClr val="A6A6A6"/>
    <a:srgbClr val="7FB1D8"/>
    <a:srgbClr val="3F6E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660B408-B3CF-4A94-85FC-2B1E0A45F4A2}" styleName="深色样式 2 - 强调 1/强调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69012ECD-51FC-41F1-AA8D-1B2483CD663E}" styleName="浅色样式 2 - 强调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53" autoAdjust="0"/>
    <p:restoredTop sz="84080" autoAdjust="0"/>
  </p:normalViewPr>
  <p:slideViewPr>
    <p:cSldViewPr snapToGrid="0">
      <p:cViewPr varScale="1">
        <p:scale>
          <a:sx n="93" d="100"/>
          <a:sy n="93" d="100"/>
        </p:scale>
        <p:origin x="1200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0" d="100"/>
          <a:sy n="60" d="100"/>
        </p:scale>
        <p:origin x="1496" y="5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2C1FBA-CF23-45CA-A289-03E32D160964}" type="datetimeFigureOut">
              <a:rPr lang="zh-CN" altLang="en-US" smtClean="0"/>
              <a:t>2019/4/18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F2B0C5-C56D-47E9-BCFE-D990A940F1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37004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966BD8-0FC1-456F-BDC6-7D0CA8E36566}" type="datetimeFigureOut">
              <a:rPr lang="zh-CN" altLang="en-US" smtClean="0"/>
              <a:t>2019/4/18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CFC841-E2E1-4802-8701-94EA307E94B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45986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CFC841-E2E1-4802-8701-94EA307E94B0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2794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CFC841-E2E1-4802-8701-94EA307E94B0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27388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幻灯片图像占位符 1">
            <a:extLst>
              <a:ext uri="{FF2B5EF4-FFF2-40B4-BE49-F238E27FC236}">
                <a16:creationId xmlns:a16="http://schemas.microsoft.com/office/drawing/2014/main" id="{0562FB9E-02CE-4D78-BE63-C8A1F6F0E62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58371" name="备注占位符 2">
            <a:extLst>
              <a:ext uri="{FF2B5EF4-FFF2-40B4-BE49-F238E27FC236}">
                <a16:creationId xmlns:a16="http://schemas.microsoft.com/office/drawing/2014/main" id="{4C666FA8-181F-4B71-AC1B-ECFA9FD6E2B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8372" name="灯片编号占位符 3">
            <a:extLst>
              <a:ext uri="{FF2B5EF4-FFF2-40B4-BE49-F238E27FC236}">
                <a16:creationId xmlns:a16="http://schemas.microsoft.com/office/drawing/2014/main" id="{2C01C1FB-B2DE-42FB-8B15-A666AA32B9F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52B6A0CF-028D-40C3-9D0F-B4A0EDC1B5EC}" type="slidenum">
              <a:rPr lang="en-US" altLang="zh-CN">
                <a:ea typeface="黑体" panose="02010609060101010101" pitchFamily="49" charset="-122"/>
              </a:rPr>
              <a:pPr/>
              <a:t>6</a:t>
            </a:fld>
            <a:endParaRPr lang="en-US" altLang="zh-CN" sz="120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患者团伙：两名及以上的患者同时使用同一张医保卡；患者同伙通过购买高价值的药品或者医疗服务来牟利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医患团伙：医生通过勾结有医保的患者来套保换取药品牟利（或者患者勾结医生套保牟利）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医生团伙：医生团伙串通从患者处套保牟利。通过医生间行为相似度 如同一时间段内医嘱数量</a:t>
            </a:r>
            <a:r>
              <a:rPr lang="en-US" altLang="zh-CN" dirty="0"/>
              <a:t>/</a:t>
            </a:r>
            <a:r>
              <a:rPr lang="zh-CN" altLang="en-US" dirty="0"/>
              <a:t>金额较大、不同医生与同一病患同时段内出现数量</a:t>
            </a:r>
            <a:r>
              <a:rPr lang="en-US" altLang="zh-CN" dirty="0"/>
              <a:t>/</a:t>
            </a:r>
            <a:r>
              <a:rPr lang="zh-CN" altLang="en-US" dirty="0"/>
              <a:t>金额较大的医嘱行为。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患者骗保：患者利用自己的医保关系，购买便宜的药物进行折现牟利</a:t>
            </a:r>
            <a:endParaRPr lang="en-US" altLang="zh-CN" dirty="0"/>
          </a:p>
          <a:p>
            <a:r>
              <a:rPr lang="zh-CN" altLang="en-US" dirty="0"/>
              <a:t>医生骗保：医生通过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CFC841-E2E1-4802-8701-94EA307E94B0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79937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幻灯片图像占位符 1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6147" name="备注占位符 2"/>
          <p:cNvSpPr>
            <a:spLocks noGrp="1"/>
          </p:cNvSpPr>
          <p:nvPr>
            <p:ph type="body" idx="1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kumimoji="0" lang="zh-CN" altLang="en-US" dirty="0" smtClean="0"/>
          </a:p>
        </p:txBody>
      </p:sp>
      <p:sp>
        <p:nvSpPr>
          <p:cNvPr id="6148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36633C81-96B7-401C-8B58-95D9E5E3CBEB}" type="slidenum">
              <a:rPr lang="zh-CN" altLang="en-US" smtClean="0"/>
              <a:pPr/>
              <a:t>25</a:t>
            </a:fld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36315585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幻灯片图像占位符 1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6147" name="备注占位符 2"/>
          <p:cNvSpPr>
            <a:spLocks noGrp="1"/>
          </p:cNvSpPr>
          <p:nvPr>
            <p:ph type="body" idx="1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kumimoji="0" lang="zh-CN" altLang="en-US" smtClean="0"/>
          </a:p>
        </p:txBody>
      </p:sp>
      <p:sp>
        <p:nvSpPr>
          <p:cNvPr id="6148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36633C81-96B7-401C-8B58-95D9E5E3CBEB}" type="slidenum">
              <a:rPr lang="zh-CN" altLang="en-US" smtClean="0"/>
              <a:pPr/>
              <a:t>27</a:t>
            </a:fld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11389820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CFC841-E2E1-4802-8701-94EA307E94B0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56897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对于这些众多的图都存在的公共算子进行封装，是为了得到更高级一些的运算函数，可以更加便捷的进行异构加速器的设计。</a:t>
            </a:r>
          </a:p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分析了图算法的特性，以及对于图最抽象的算法的分析，在图计算中，可以将运算分成三种模块：数据处理模块、控制模块以及功能模块。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CFC841-E2E1-4802-8701-94EA307E94B0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19925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对于这些众多的图都存在的公共算子进行封装，是为了得到更高级一些的运算函数，可以更加便捷的进行异构加速器的设计。</a:t>
            </a:r>
          </a:p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分析了图算法的特性，以及对于图最抽象的算法的分析，在图计算中，可以将运算分成三种模块：数据处理模块、控制模块以及功能模块。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CFC841-E2E1-4802-8701-94EA307E94B0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3284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标题幻灯片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7760" y="5815086"/>
            <a:ext cx="2458720" cy="65087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4149566"/>
            <a:ext cx="7886700" cy="899510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48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6" name="副标题 2"/>
          <p:cNvSpPr>
            <a:spLocks noGrp="1"/>
          </p:cNvSpPr>
          <p:nvPr>
            <p:ph type="subTitle" idx="1"/>
          </p:nvPr>
        </p:nvSpPr>
        <p:spPr>
          <a:xfrm>
            <a:off x="628650" y="5114029"/>
            <a:ext cx="7886700" cy="604299"/>
          </a:xfrm>
        </p:spPr>
        <p:txBody>
          <a:bodyPr anchor="ctr">
            <a:noAutofit/>
          </a:bodyPr>
          <a:lstStyle>
            <a:lvl1pPr algn="ctr">
              <a:defRPr lang="zh-CN" altLang="en-US" sz="2400" b="0">
                <a:solidFill>
                  <a:schemeClr val="bg1"/>
                </a:solidFill>
                <a:latin typeface="+mn-ea"/>
                <a:cs typeface="+mj-cs"/>
              </a:defRPr>
            </a:lvl1pPr>
          </a:lstStyle>
          <a:p>
            <a:pPr lvl="0" algn="ctr">
              <a:lnSpc>
                <a:spcPct val="90000"/>
              </a:lnSpc>
              <a:spcBef>
                <a:spcPct val="0"/>
              </a:spcBef>
              <a:buNone/>
            </a:pPr>
            <a:r>
              <a:rPr lang="zh-CN" altLang="en-US"/>
              <a:t>单击以编辑母版副标题样式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" t="172" r="40" b="-12"/>
          <a:stretch/>
        </p:blipFill>
        <p:spPr>
          <a:xfrm>
            <a:off x="0" y="0"/>
            <a:ext cx="9144000" cy="3899805"/>
          </a:xfrm>
          <a:prstGeom prst="rect">
            <a:avLst/>
          </a:prstGeom>
          <a:ln>
            <a:noFill/>
          </a:ln>
        </p:spPr>
      </p:pic>
      <p:cxnSp>
        <p:nvCxnSpPr>
          <p:cNvPr id="9" name="直接连接符 8"/>
          <p:cNvCxnSpPr/>
          <p:nvPr/>
        </p:nvCxnSpPr>
        <p:spPr>
          <a:xfrm>
            <a:off x="0" y="3899805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048964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  <p15:guide id="3" orient="horz" pos="2160">
          <p15:clr>
            <a:srgbClr val="FBAE40"/>
          </p15:clr>
        </p15:guide>
        <p15:guide id="4" pos="216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空白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8250026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97600" y="313200"/>
            <a:ext cx="3651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zh-CN" altLang="en-US" sz="1200" spc="-60" baseline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E1703B59-C883-4B8B-974E-AFB30A6C43A7}" type="slidenum">
              <a:rPr lang="en-US" altLang="zh-CN" smtClean="0"/>
              <a:pPr/>
              <a:t>‹#›</a:t>
            </a:fld>
            <a:endParaRPr lang="en-US" altLang="zh-CN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23504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两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内容占位符 11"/>
          <p:cNvSpPr>
            <a:spLocks noGrp="1"/>
          </p:cNvSpPr>
          <p:nvPr>
            <p:ph sz="quarter" idx="10"/>
          </p:nvPr>
        </p:nvSpPr>
        <p:spPr>
          <a:xfrm>
            <a:off x="262394" y="1717675"/>
            <a:ext cx="403200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6" name="内容占位符 15"/>
          <p:cNvSpPr>
            <a:spLocks noGrp="1"/>
          </p:cNvSpPr>
          <p:nvPr>
            <p:ph sz="quarter" idx="11"/>
          </p:nvPr>
        </p:nvSpPr>
        <p:spPr>
          <a:xfrm>
            <a:off x="4786313" y="1717675"/>
            <a:ext cx="403225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62393" y="975600"/>
            <a:ext cx="8556169" cy="576000"/>
          </a:xfrm>
          <a:prstGeom prst="rect">
            <a:avLst/>
          </a:prstGeom>
        </p:spPr>
        <p:txBody>
          <a:bodyPr/>
          <a:lstStyle>
            <a:lvl1pPr>
              <a:defRPr lang="zh-CN" altLang="en-US" sz="32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94232158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3" pos="1620">
          <p15:clr>
            <a:srgbClr val="FBAE40"/>
          </p15:clr>
        </p15:guide>
        <p15:guide id="4" pos="216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两栏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1682"/>
            <a:ext cx="9144000" cy="332713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8250026" y="313200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内容占位符 11"/>
          <p:cNvSpPr>
            <a:spLocks noGrp="1"/>
          </p:cNvSpPr>
          <p:nvPr>
            <p:ph sz="quarter" idx="10"/>
          </p:nvPr>
        </p:nvSpPr>
        <p:spPr>
          <a:xfrm>
            <a:off x="262394" y="1717675"/>
            <a:ext cx="403200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6" name="内容占位符 15"/>
          <p:cNvSpPr>
            <a:spLocks noGrp="1"/>
          </p:cNvSpPr>
          <p:nvPr>
            <p:ph sz="quarter" idx="11"/>
          </p:nvPr>
        </p:nvSpPr>
        <p:spPr>
          <a:xfrm>
            <a:off x="4786313" y="1717675"/>
            <a:ext cx="403225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21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96565" y="313200"/>
            <a:ext cx="4871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zh-CN" altLang="en-US" sz="1200" spc="-60" baseline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54BD5A17-3153-4A95-988E-B577C14000F1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62393" y="975600"/>
            <a:ext cx="8566445" cy="576000"/>
          </a:xfrm>
          <a:prstGeom prst="rect">
            <a:avLst/>
          </a:prstGeom>
        </p:spPr>
        <p:txBody>
          <a:bodyPr/>
          <a:lstStyle>
            <a:lvl1pPr>
              <a:defRPr lang="zh-CN" altLang="en-US" sz="32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231682"/>
            <a:ext cx="9144000" cy="33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10244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pos="5193">
          <p15:clr>
            <a:srgbClr val="FBAE40"/>
          </p15:clr>
        </p15:guide>
        <p15:guide id="5" pos="1620">
          <p15:clr>
            <a:srgbClr val="FBAE40"/>
          </p15:clr>
        </p15:guide>
        <p15:guide id="6" pos="2921">
          <p15:clr>
            <a:srgbClr val="FBAE40"/>
          </p15:clr>
        </p15:guide>
        <p15:guide id="7" pos="2160" userDrawn="1">
          <p15:clr>
            <a:srgbClr val="FBAE40"/>
          </p15:clr>
        </p15:guide>
        <p15:guide id="8" pos="3895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对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 hasCustomPrompt="1"/>
          </p:nvPr>
        </p:nvSpPr>
        <p:spPr>
          <a:xfrm>
            <a:off x="262394" y="960114"/>
            <a:ext cx="4032000" cy="574183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28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cxnSp>
        <p:nvCxnSpPr>
          <p:cNvPr id="3" name="直接连接符 2"/>
          <p:cNvCxnSpPr/>
          <p:nvPr/>
        </p:nvCxnSpPr>
        <p:spPr>
          <a:xfrm flipV="1">
            <a:off x="0" y="1550505"/>
            <a:ext cx="9144000" cy="79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内容占位符 11"/>
          <p:cNvSpPr>
            <a:spLocks noGrp="1"/>
          </p:cNvSpPr>
          <p:nvPr>
            <p:ph sz="quarter" idx="10"/>
          </p:nvPr>
        </p:nvSpPr>
        <p:spPr>
          <a:xfrm>
            <a:off x="262394" y="1717675"/>
            <a:ext cx="403200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6" name="内容占位符 15"/>
          <p:cNvSpPr>
            <a:spLocks noGrp="1"/>
          </p:cNvSpPr>
          <p:nvPr>
            <p:ph sz="quarter" idx="11"/>
          </p:nvPr>
        </p:nvSpPr>
        <p:spPr>
          <a:xfrm>
            <a:off x="4786313" y="1717675"/>
            <a:ext cx="403225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8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4786313" y="958297"/>
            <a:ext cx="4032000" cy="576000"/>
          </a:xfrm>
        </p:spPr>
        <p:txBody>
          <a:bodyPr anchor="b">
            <a:normAutofit/>
          </a:bodyPr>
          <a:lstStyle>
            <a:lvl1pPr marL="0" indent="0" algn="ctr">
              <a:buNone/>
              <a:defRPr lang="zh-CN" altLang="en-US" sz="2800" b="1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28600" lvl="0" indent="-228600" algn="ctr">
              <a:lnSpc>
                <a:spcPct val="90000"/>
              </a:lnSpc>
              <a:spcBef>
                <a:spcPct val="0"/>
              </a:spcBef>
            </a:pPr>
            <a:r>
              <a:rPr lang="zh-CN" altLang="en-US" dirty="0"/>
              <a:t>单击此处编辑标题</a:t>
            </a: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20" name="矩形 19"/>
          <p:cNvSpPr/>
          <p:nvPr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13" name="矩形 12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5" name="矩形 14"/>
          <p:cNvSpPr/>
          <p:nvPr userDrawn="1"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947564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3" pos="1620">
          <p15:clr>
            <a:srgbClr val="FBAE40"/>
          </p15:clr>
        </p15:guide>
        <p15:guide id="4" pos="216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对比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24" name="矩形 23"/>
          <p:cNvSpPr/>
          <p:nvPr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8250026" y="313200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title" hasCustomPrompt="1"/>
          </p:nvPr>
        </p:nvSpPr>
        <p:spPr>
          <a:xfrm>
            <a:off x="262394" y="960114"/>
            <a:ext cx="4032000" cy="574183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28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cxnSp>
        <p:nvCxnSpPr>
          <p:cNvPr id="3" name="直接连接符 2"/>
          <p:cNvCxnSpPr/>
          <p:nvPr/>
        </p:nvCxnSpPr>
        <p:spPr>
          <a:xfrm flipV="1">
            <a:off x="0" y="1550505"/>
            <a:ext cx="9144000" cy="79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内容占位符 11"/>
          <p:cNvSpPr>
            <a:spLocks noGrp="1"/>
          </p:cNvSpPr>
          <p:nvPr>
            <p:ph sz="quarter" idx="10"/>
          </p:nvPr>
        </p:nvSpPr>
        <p:spPr>
          <a:xfrm>
            <a:off x="262394" y="1717675"/>
            <a:ext cx="403200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6" name="内容占位符 15"/>
          <p:cNvSpPr>
            <a:spLocks noGrp="1"/>
          </p:cNvSpPr>
          <p:nvPr>
            <p:ph sz="quarter" idx="11"/>
          </p:nvPr>
        </p:nvSpPr>
        <p:spPr>
          <a:xfrm>
            <a:off x="4786313" y="1717675"/>
            <a:ext cx="403225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8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4786313" y="958297"/>
            <a:ext cx="4032000" cy="576000"/>
          </a:xfrm>
        </p:spPr>
        <p:txBody>
          <a:bodyPr anchor="b">
            <a:normAutofit/>
          </a:bodyPr>
          <a:lstStyle>
            <a:lvl1pPr marL="0" indent="0" algn="ctr">
              <a:buNone/>
              <a:defRPr lang="zh-CN" altLang="en-US" sz="2800" b="1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28600" lvl="0" indent="-228600" algn="ctr">
              <a:lnSpc>
                <a:spcPct val="90000"/>
              </a:lnSpc>
              <a:spcBef>
                <a:spcPct val="0"/>
              </a:spcBef>
            </a:pPr>
            <a:r>
              <a:rPr lang="zh-CN" altLang="en-US" dirty="0"/>
              <a:t>单击此处编辑标题</a:t>
            </a:r>
          </a:p>
        </p:txBody>
      </p:sp>
      <p:sp>
        <p:nvSpPr>
          <p:cNvPr id="21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96565" y="313200"/>
            <a:ext cx="4871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zh-CN" altLang="en-US" sz="1200" spc="-60" baseline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54BD5A17-3153-4A95-988E-B577C14000F1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14" name="矩形 13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6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9" name="矩形 18"/>
          <p:cNvSpPr/>
          <p:nvPr userDrawn="1"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130605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pos="5193">
          <p15:clr>
            <a:srgbClr val="FBAE40"/>
          </p15:clr>
        </p15:guide>
        <p15:guide id="5" pos="1620">
          <p15:clr>
            <a:srgbClr val="FBAE40"/>
          </p15:clr>
        </p15:guide>
        <p15:guide id="6" pos="2921">
          <p15:clr>
            <a:srgbClr val="FBAE40"/>
          </p15:clr>
        </p15:guide>
        <p15:guide id="7" pos="2160" userDrawn="1">
          <p15:clr>
            <a:srgbClr val="FBAE40"/>
          </p15:clr>
        </p15:guide>
        <p15:guide id="8" pos="3895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封面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7760" y="5815086"/>
            <a:ext cx="2458720" cy="65087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9123" y="4006448"/>
            <a:ext cx="8325019" cy="1114192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副标题 2"/>
          <p:cNvSpPr>
            <a:spLocks noGrp="1"/>
          </p:cNvSpPr>
          <p:nvPr>
            <p:ph type="subTitle" idx="1"/>
          </p:nvPr>
        </p:nvSpPr>
        <p:spPr>
          <a:xfrm>
            <a:off x="469124" y="5245246"/>
            <a:ext cx="5820358" cy="468179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lang="zh-CN" altLang="en-US" sz="2400" b="0">
                <a:solidFill>
                  <a:schemeClr val="bg1"/>
                </a:solidFill>
                <a:latin typeface="+mn-ea"/>
                <a:cs typeface="+mj-cs"/>
              </a:defRPr>
            </a:lvl1pPr>
          </a:lstStyle>
          <a:p>
            <a:pPr marL="228600" lvl="0" indent="-228600" algn="ctr">
              <a:lnSpc>
                <a:spcPct val="90000"/>
              </a:lnSpc>
              <a:spcBef>
                <a:spcPct val="0"/>
              </a:spcBef>
            </a:pPr>
            <a:r>
              <a:rPr lang="zh-CN" altLang="en-US"/>
              <a:t>单击以编辑母版副标题样式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0" hasCustomPrompt="1"/>
          </p:nvPr>
        </p:nvSpPr>
        <p:spPr>
          <a:xfrm>
            <a:off x="469124" y="5815087"/>
            <a:ext cx="4159250" cy="49900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单击此处添加日期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" t="172" r="40" b="-12"/>
          <a:stretch/>
        </p:blipFill>
        <p:spPr>
          <a:xfrm>
            <a:off x="0" y="0"/>
            <a:ext cx="9144000" cy="3899805"/>
          </a:xfrm>
          <a:prstGeom prst="rect">
            <a:avLst/>
          </a:prstGeom>
          <a:ln>
            <a:noFill/>
          </a:ln>
        </p:spPr>
      </p:pic>
      <p:cxnSp>
        <p:nvCxnSpPr>
          <p:cNvPr id="11" name="直接连接符 10"/>
          <p:cNvCxnSpPr/>
          <p:nvPr/>
        </p:nvCxnSpPr>
        <p:spPr>
          <a:xfrm>
            <a:off x="0" y="3899805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" t="172" r="40" b="-12"/>
          <a:stretch/>
        </p:blipFill>
        <p:spPr>
          <a:xfrm>
            <a:off x="0" y="0"/>
            <a:ext cx="9144000" cy="3899805"/>
          </a:xfrm>
          <a:prstGeom prst="rect">
            <a:avLst/>
          </a:prstGeom>
          <a:ln>
            <a:noFill/>
          </a:ln>
        </p:spPr>
      </p:pic>
      <p:cxnSp>
        <p:nvCxnSpPr>
          <p:cNvPr id="9" name="直接连接符 8"/>
          <p:cNvCxnSpPr/>
          <p:nvPr userDrawn="1"/>
        </p:nvCxnSpPr>
        <p:spPr>
          <a:xfrm>
            <a:off x="0" y="3899805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206099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95">
          <p15:clr>
            <a:srgbClr val="FBAE40"/>
          </p15:clr>
        </p15:guide>
        <p15:guide id="3" orient="horz" pos="2160">
          <p15:clr>
            <a:srgbClr val="FBAE40"/>
          </p15:clr>
        </p15:guide>
        <p15:guide id="4" pos="166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封底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03073"/>
            <a:ext cx="9144000" cy="281178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974" y="3608990"/>
            <a:ext cx="3021843" cy="799946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487896" y="1371600"/>
            <a:ext cx="8410492" cy="926932"/>
          </a:xfrm>
        </p:spPr>
        <p:txBody>
          <a:bodyPr>
            <a:noAutofit/>
          </a:bodyPr>
          <a:lstStyle>
            <a:lvl1pPr algn="ctr">
              <a:defRPr sz="6600" b="1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03073"/>
            <a:ext cx="9144000" cy="2811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37278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13">
            <a:extLst>
              <a:ext uri="{FF2B5EF4-FFF2-40B4-BE49-F238E27FC236}">
                <a16:creationId xmlns:a16="http://schemas.microsoft.com/office/drawing/2014/main" id="{D4660A97-9760-4D0D-9C09-5B94F057DCF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FF7CC09-B960-432B-9DE7-1A98D79F012E}" type="datetime1">
              <a:rPr lang="zh-CN" altLang="en-US"/>
              <a:pPr>
                <a:defRPr/>
              </a:pPr>
              <a:t>2019/4/18</a:t>
            </a:fld>
            <a:endParaRPr lang="zh-CN"/>
          </a:p>
        </p:txBody>
      </p:sp>
      <p:sp>
        <p:nvSpPr>
          <p:cNvPr id="5" name="页脚占位符 2">
            <a:extLst>
              <a:ext uri="{FF2B5EF4-FFF2-40B4-BE49-F238E27FC236}">
                <a16:creationId xmlns:a16="http://schemas.microsoft.com/office/drawing/2014/main" id="{1A24C2FA-6082-4E43-A2B1-99E9617B419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22">
            <a:extLst>
              <a:ext uri="{FF2B5EF4-FFF2-40B4-BE49-F238E27FC236}">
                <a16:creationId xmlns:a16="http://schemas.microsoft.com/office/drawing/2014/main" id="{60E7DE9F-AAC9-4269-BED6-F12FF57D0AD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350DE5-9041-4847-BDA1-1031582381E0}" type="slidenum">
              <a:rPr lang="en-US" altLang="zh-CN"/>
              <a:pPr>
                <a:defRPr/>
              </a:pPr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90823416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4"/>
          <p:cNvSpPr>
            <a:spLocks noGrp="1"/>
          </p:cNvSpPr>
          <p:nvPr>
            <p:ph type="title"/>
          </p:nvPr>
        </p:nvSpPr>
        <p:spPr>
          <a:xfrm>
            <a:off x="494024" y="240852"/>
            <a:ext cx="8372163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4" name="内容占位符 2"/>
          <p:cNvSpPr>
            <a:spLocks noGrp="1"/>
          </p:cNvSpPr>
          <p:nvPr>
            <p:ph sz="quarter" idx="10"/>
          </p:nvPr>
        </p:nvSpPr>
        <p:spPr>
          <a:xfrm>
            <a:off x="494024" y="1337335"/>
            <a:ext cx="8372163" cy="492149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Text Box 11"/>
          <p:cNvSpPr txBox="1">
            <a:spLocks noChangeArrowheads="1"/>
          </p:cNvSpPr>
          <p:nvPr userDrawn="1"/>
        </p:nvSpPr>
        <p:spPr bwMode="auto">
          <a:xfrm>
            <a:off x="8450263" y="6488113"/>
            <a:ext cx="693737" cy="26161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1" hangingPunct="1">
              <a:lnSpc>
                <a:spcPct val="100000"/>
              </a:lnSpc>
              <a:spcBef>
                <a:spcPct val="50000"/>
              </a:spcBef>
              <a:buFontTx/>
              <a:buNone/>
            </a:pPr>
            <a:fld id="{9C8F03F1-517F-4A46-B36D-294BCAA8BC73}" type="slidenum">
              <a:rPr lang="en-US" sz="1050" b="0">
                <a:latin typeface="微软雅黑" panose="020B0503020204020204" pitchFamily="34" charset="-122"/>
                <a:ea typeface="微软雅黑" panose="020B0503020204020204" pitchFamily="34" charset="-122"/>
              </a:rPr>
              <a:pPr algn="ctr" eaLnBrk="1" hangingPunct="1">
                <a:lnSpc>
                  <a:spcPct val="100000"/>
                </a:lnSpc>
                <a:spcBef>
                  <a:spcPct val="50000"/>
                </a:spcBef>
                <a:buFontTx/>
                <a:buNone/>
              </a:pPr>
              <a:t>‹#›</a:t>
            </a:fld>
            <a:endParaRPr lang="en-US" sz="105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8461981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13">
            <a:extLst/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1A92AC-DD94-4495-8403-855B72CA762A}" type="datetime1">
              <a:rPr lang="zh-CN" altLang="en-US"/>
              <a:pPr>
                <a:defRPr/>
              </a:pPr>
              <a:t>2019/4/18</a:t>
            </a:fld>
            <a:endParaRPr lang="zh-CN"/>
          </a:p>
        </p:txBody>
      </p:sp>
      <p:sp>
        <p:nvSpPr>
          <p:cNvPr id="4" name="页脚占位符 2">
            <a:extLst/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22">
            <a:extLst/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CBD9950-3FAA-4C90-8272-5A3299A14BD4}" type="slidenum">
              <a:rPr lang="en-US" altLang="zh-CN"/>
              <a:pPr>
                <a:defRPr/>
              </a:pPr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35384352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494025" y="1685678"/>
            <a:ext cx="8372163" cy="492149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4" y="974277"/>
            <a:ext cx="8372163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9050177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页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494025" y="1685678"/>
            <a:ext cx="8372163" cy="492149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5" y="975600"/>
            <a:ext cx="8372163" cy="576000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0" name="灯片编号占位符 5"/>
          <p:cNvSpPr txBox="1">
            <a:spLocks/>
          </p:cNvSpPr>
          <p:nvPr/>
        </p:nvSpPr>
        <p:spPr>
          <a:xfrm>
            <a:off x="8697600" y="311755"/>
            <a:ext cx="3651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1200" spc="-6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fld id="{E1703B59-C883-4B8B-974E-AFB30A6C43A7}" type="slidenum">
              <a:rPr lang="zh-CN" altLang="en-US" smtClean="0"/>
              <a:pPr lvl="0"/>
              <a:t>‹#›</a:t>
            </a:fld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8250026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59745371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内页-极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494025" y="1685678"/>
            <a:ext cx="8372163" cy="492149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4" y="974277"/>
            <a:ext cx="8372163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0" y="1"/>
            <a:ext cx="9144000" cy="6688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04390"/>
            <a:ext cx="459922" cy="460086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0" y="1"/>
            <a:ext cx="9144000" cy="6688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04390"/>
            <a:ext cx="459922" cy="460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28377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内页-极简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494025" y="1685678"/>
            <a:ext cx="8372163" cy="492149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4" y="974277"/>
            <a:ext cx="8372163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0" y="1"/>
            <a:ext cx="9144000" cy="6688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97600" y="313200"/>
            <a:ext cx="3651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zh-CN" altLang="en-US" sz="1200" spc="-60" baseline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D4CE0C3C-47D3-4455-AB34-8268314DB49D}" type="slidenum">
              <a:rPr lang="en-US" altLang="zh-CN" smtClean="0"/>
              <a:pPr/>
              <a:t>‹#›</a:t>
            </a:fld>
            <a:endParaRPr lang="en-US" altLang="zh-CN"/>
          </a:p>
        </p:txBody>
      </p:sp>
      <p:sp>
        <p:nvSpPr>
          <p:cNvPr id="8" name="文本框 7"/>
          <p:cNvSpPr txBox="1"/>
          <p:nvPr/>
        </p:nvSpPr>
        <p:spPr>
          <a:xfrm>
            <a:off x="8250026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04390"/>
            <a:ext cx="459922" cy="460086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0" y="1"/>
            <a:ext cx="9144000" cy="6688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 userDrawn="1"/>
        </p:nvSpPr>
        <p:spPr>
          <a:xfrm>
            <a:off x="8250026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04390"/>
            <a:ext cx="459922" cy="460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174895"/>
      </p:ext>
    </p:extLst>
  </p:cSld>
  <p:clrMapOvr>
    <a:masterClrMapping/>
  </p:clrMapOvr>
  <p:hf hdr="0" ftr="0" dt="0"/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0" y="5821680"/>
            <a:ext cx="9144000" cy="10363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293" y="6100771"/>
            <a:ext cx="1958547" cy="51846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3850" y="235137"/>
            <a:ext cx="6474515" cy="337358"/>
          </a:xfrm>
          <a:prstGeom prst="rect">
            <a:avLst/>
          </a:prstGeom>
        </p:spPr>
        <p:txBody>
          <a:bodyPr anchor="ctr"/>
          <a:lstStyle>
            <a:lvl1pPr>
              <a:defRPr sz="200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1240"/>
            <a:ext cx="9144000" cy="518506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1240"/>
            <a:ext cx="9144000" cy="5185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24989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5556">
          <p15:clr>
            <a:srgbClr val="FBAE40"/>
          </p15:clr>
        </p15:guide>
        <p15:guide id="2" pos="204">
          <p15:clr>
            <a:srgbClr val="FBAE40"/>
          </p15:clr>
        </p15:guide>
        <p15:guide id="5" pos="3125">
          <p15:clr>
            <a:srgbClr val="FBAE40"/>
          </p15:clr>
        </p15:guide>
        <p15:guide id="6" pos="115">
          <p15:clr>
            <a:srgbClr val="FBAE40"/>
          </p15:clr>
        </p15:guide>
        <p15:guide id="7" pos="4167" userDrawn="1">
          <p15:clr>
            <a:srgbClr val="FBAE40"/>
          </p15:clr>
        </p15:guide>
        <p15:guide id="8" pos="153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5" y="975600"/>
            <a:ext cx="8372163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8665885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纯标题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5" y="975600"/>
            <a:ext cx="8372163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8250026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灯片编号占位符 5"/>
          <p:cNvSpPr txBox="1">
            <a:spLocks/>
          </p:cNvSpPr>
          <p:nvPr/>
        </p:nvSpPr>
        <p:spPr>
          <a:xfrm>
            <a:off x="8696565" y="311755"/>
            <a:ext cx="4474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200" spc="-6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fld id="{7E0B4DC1-AB35-4259-8072-EA8F5B8A0BBF}" type="slidenum">
              <a:rPr lang="zh-CN" altLang="en-US" smtClean="0"/>
              <a:pPr lvl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32619931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9330335"/>
      </p:ext>
    </p:extLst>
  </p:cSld>
  <p:clrMapOvr>
    <a:masterClrMapping/>
  </p:clrMapOvr>
  <p:transition spd="med">
    <p:push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3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microsoft.com/office/2007/relationships/hdphoto" Target="../media/hdphoto1.wdp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6" name="文本占位符 5"/>
          <p:cNvSpPr>
            <a:spLocks noGrp="1"/>
          </p:cNvSpPr>
          <p:nvPr>
            <p:ph type="body" idx="1"/>
          </p:nvPr>
        </p:nvSpPr>
        <p:spPr>
          <a:xfrm>
            <a:off x="413468" y="1673352"/>
            <a:ext cx="8340421" cy="49998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0" name="矩形 9"/>
          <p:cNvSpPr/>
          <p:nvPr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2" cstate="print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0" y="1231682"/>
            <a:ext cx="9144000" cy="332713"/>
          </a:xfrm>
          <a:prstGeom prst="rect">
            <a:avLst/>
          </a:prstGeom>
        </p:spPr>
      </p:pic>
      <p:sp>
        <p:nvSpPr>
          <p:cNvPr id="4" name="标题占位符 3"/>
          <p:cNvSpPr>
            <a:spLocks noGrp="1"/>
          </p:cNvSpPr>
          <p:nvPr>
            <p:ph type="title"/>
          </p:nvPr>
        </p:nvSpPr>
        <p:spPr>
          <a:xfrm>
            <a:off x="413468" y="863020"/>
            <a:ext cx="8410492" cy="7013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21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22" cstate="print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6"/>
          <p:cNvPicPr>
            <a:picLocks noChangeAspect="1"/>
          </p:cNvPicPr>
          <p:nvPr userDrawn="1"/>
        </p:nvPicPr>
        <p:blipFill>
          <a:blip r:embed="rId24"/>
          <a:stretch>
            <a:fillRect/>
          </a:stretch>
        </p:blipFill>
        <p:spPr>
          <a:xfrm>
            <a:off x="0" y="1231682"/>
            <a:ext cx="9144000" cy="33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7373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3" r:id="rId1"/>
    <p:sldLayoutId id="2147483804" r:id="rId2"/>
    <p:sldLayoutId id="2147483805" r:id="rId3"/>
    <p:sldLayoutId id="2147483806" r:id="rId4"/>
    <p:sldLayoutId id="2147483807" r:id="rId5"/>
    <p:sldLayoutId id="2147483808" r:id="rId6"/>
    <p:sldLayoutId id="2147483809" r:id="rId7"/>
    <p:sldLayoutId id="2147483810" r:id="rId8"/>
    <p:sldLayoutId id="2147483811" r:id="rId9"/>
    <p:sldLayoutId id="2147483812" r:id="rId10"/>
    <p:sldLayoutId id="2147483813" r:id="rId11"/>
    <p:sldLayoutId id="2147483814" r:id="rId12"/>
    <p:sldLayoutId id="2147483815" r:id="rId13"/>
    <p:sldLayoutId id="2147483816" r:id="rId14"/>
    <p:sldLayoutId id="2147483817" r:id="rId15"/>
    <p:sldLayoutId id="2147483818" r:id="rId16"/>
    <p:sldLayoutId id="2147483819" r:id="rId17"/>
    <p:sldLayoutId id="2147483820" r:id="rId18"/>
    <p:sldLayoutId id="2147483821" r:id="rId19"/>
  </p:sldLayoutIdLst>
  <p:transition spd="med">
    <p:push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BCB445CB-1BFA-4C73-AD52-09C635AD60AC}"/>
              </a:ext>
            </a:extLst>
          </p:cNvPr>
          <p:cNvSpPr/>
          <p:nvPr/>
        </p:nvSpPr>
        <p:spPr>
          <a:xfrm>
            <a:off x="0" y="406400"/>
            <a:ext cx="9144000" cy="5283200"/>
          </a:xfrm>
          <a:prstGeom prst="rect">
            <a:avLst/>
          </a:prstGeom>
          <a:solidFill>
            <a:srgbClr val="FFFFFF">
              <a:alpha val="8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628650" y="538749"/>
            <a:ext cx="7886700" cy="899510"/>
          </a:xfrm>
        </p:spPr>
        <p:txBody>
          <a:bodyPr/>
          <a:lstStyle/>
          <a:p>
            <a:r>
              <a:rPr lang="zh-CN" altLang="en-US" sz="4400" dirty="0">
                <a:solidFill>
                  <a:sysClr val="windowText" lastClr="000000"/>
                </a:solidFill>
              </a:rPr>
              <a:t>国家重点研发计划</a:t>
            </a:r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>
          <a:xfrm>
            <a:off x="98402" y="5843327"/>
            <a:ext cx="7886700" cy="604299"/>
          </a:xfrm>
        </p:spPr>
        <p:txBody>
          <a:bodyPr/>
          <a:lstStyle/>
          <a:p>
            <a:r>
              <a:rPr lang="en-US" altLang="zh-CN" sz="2800" dirty="0" smtClean="0"/>
              <a:t>2019</a:t>
            </a:r>
            <a:r>
              <a:rPr lang="zh-CN" altLang="en-US" sz="2800" dirty="0" smtClean="0"/>
              <a:t>年</a:t>
            </a:r>
            <a:r>
              <a:rPr lang="en-US" altLang="zh-CN" sz="2800" dirty="0" smtClean="0"/>
              <a:t>04</a:t>
            </a:r>
            <a:r>
              <a:rPr lang="zh-CN" altLang="en-US" sz="2800" dirty="0" smtClean="0"/>
              <a:t>月</a:t>
            </a:r>
            <a:r>
              <a:rPr lang="en-US" altLang="zh-CN" sz="2800" dirty="0" smtClean="0"/>
              <a:t>19</a:t>
            </a:r>
            <a:r>
              <a:rPr lang="zh-CN" altLang="en-US" sz="2800" dirty="0" smtClean="0"/>
              <a:t>日</a:t>
            </a:r>
            <a:endParaRPr lang="zh-CN" altLang="en-US" sz="2800" dirty="0"/>
          </a:p>
        </p:txBody>
      </p:sp>
      <p:sp>
        <p:nvSpPr>
          <p:cNvPr id="6" name="标题 3">
            <a:extLst>
              <a:ext uri="{FF2B5EF4-FFF2-40B4-BE49-F238E27FC236}">
                <a16:creationId xmlns:a16="http://schemas.microsoft.com/office/drawing/2014/main" id="{E0022537-9F11-473D-95CF-B706283B9775}"/>
              </a:ext>
            </a:extLst>
          </p:cNvPr>
          <p:cNvSpPr txBox="1">
            <a:spLocks/>
          </p:cNvSpPr>
          <p:nvPr/>
        </p:nvSpPr>
        <p:spPr>
          <a:xfrm>
            <a:off x="241300" y="1527906"/>
            <a:ext cx="8274050" cy="8995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>
                <a:solidFill>
                  <a:schemeClr val="bg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zh-CN" altLang="en-US" sz="3200" dirty="0">
                <a:solidFill>
                  <a:sysClr val="windowText" lastClr="000000"/>
                </a:solidFill>
              </a:rPr>
              <a:t>课题三：异构图计算机的编程框架与支撑库</a:t>
            </a:r>
          </a:p>
        </p:txBody>
      </p:sp>
      <p:sp>
        <p:nvSpPr>
          <p:cNvPr id="7" name="标题 3">
            <a:extLst>
              <a:ext uri="{FF2B5EF4-FFF2-40B4-BE49-F238E27FC236}">
                <a16:creationId xmlns:a16="http://schemas.microsoft.com/office/drawing/2014/main" id="{32228646-1FBB-4FE3-B600-CE306E213002}"/>
              </a:ext>
            </a:extLst>
          </p:cNvPr>
          <p:cNvSpPr>
            <a:spLocks noGrp="1"/>
          </p:cNvSpPr>
          <p:nvPr/>
        </p:nvSpPr>
        <p:spPr>
          <a:xfrm>
            <a:off x="628650" y="2517063"/>
            <a:ext cx="7886700" cy="8995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>
                <a:solidFill>
                  <a:schemeClr val="bg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zh-CN" altLang="en-US" sz="4400" dirty="0">
                <a:solidFill>
                  <a:sysClr val="windowText" lastClr="000000"/>
                </a:solidFill>
              </a:rPr>
              <a:t>课题进展</a:t>
            </a:r>
            <a:r>
              <a:rPr lang="zh-CN" altLang="en-US" sz="4400" dirty="0" smtClean="0">
                <a:solidFill>
                  <a:sysClr val="windowText" lastClr="000000"/>
                </a:solidFill>
              </a:rPr>
              <a:t>报告（二）</a:t>
            </a:r>
            <a:endParaRPr lang="zh-CN" altLang="en-US" sz="4400" dirty="0">
              <a:solidFill>
                <a:sysClr val="windowText" lastClr="000000"/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6D9DF79-4752-45DC-A685-551B7B84BFD6}"/>
              </a:ext>
            </a:extLst>
          </p:cNvPr>
          <p:cNvSpPr/>
          <p:nvPr/>
        </p:nvSpPr>
        <p:spPr>
          <a:xfrm>
            <a:off x="1172579" y="3488077"/>
            <a:ext cx="6103020" cy="48013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黑体" charset="0"/>
              </a:rPr>
              <a:t>负责人：朱浩瑾</a:t>
            </a:r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黑体" charset="0"/>
              </a:rPr>
              <a:t>       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黑体" charset="0"/>
              </a:rPr>
              <a:t>汇报人：李超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1C0E8ADE-EA9F-4DF7-97C7-94F7A019C91B}"/>
              </a:ext>
            </a:extLst>
          </p:cNvPr>
          <p:cNvSpPr/>
          <p:nvPr/>
        </p:nvSpPr>
        <p:spPr>
          <a:xfrm>
            <a:off x="98402" y="4105814"/>
            <a:ext cx="8566485" cy="1037463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4000"/>
              </a:lnSpc>
            </a:pP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黑体" charset="0"/>
              </a:rPr>
              <a:t>上海交通大学</a:t>
            </a:r>
            <a:endParaRPr lang="en-US" altLang="zh-CN" sz="28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黑体" charset="0"/>
            </a:endParaRPr>
          </a:p>
          <a:p>
            <a:pPr algn="ctr">
              <a:lnSpc>
                <a:spcPct val="114000"/>
              </a:lnSpc>
            </a:pP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黑体" charset="0"/>
              </a:rPr>
              <a:t>香港理工大学深圳研究院  </a:t>
            </a:r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黑体" charset="0"/>
              </a:rPr>
              <a:t> 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黑体" charset="0"/>
              </a:rPr>
              <a:t>平安科技深圳有限公司</a:t>
            </a:r>
            <a:endParaRPr lang="en-US" altLang="zh-CN" sz="28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黑体" charset="0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A586ADF4-36CF-456B-9FA8-3D220F6634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6412" y="5130786"/>
            <a:ext cx="1972682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27" descr="http://www.138top.com/UploadFiles/2012-03/admin/2012031922065682210.png">
            <a:extLst>
              <a:ext uri="{FF2B5EF4-FFF2-40B4-BE49-F238E27FC236}">
                <a16:creationId xmlns:a16="http://schemas.microsoft.com/office/drawing/2014/main" id="{0341032D-F869-4BD5-AE30-D8485ACEEE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61" b="11906"/>
          <a:stretch>
            <a:fillRect/>
          </a:stretch>
        </p:blipFill>
        <p:spPr bwMode="auto">
          <a:xfrm>
            <a:off x="3578094" y="5108014"/>
            <a:ext cx="2178020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9C21F339-C83F-4783-88B3-BE84EBBDD3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251" b="41600"/>
          <a:stretch>
            <a:fillRect/>
          </a:stretch>
        </p:blipFill>
        <p:spPr bwMode="auto">
          <a:xfrm>
            <a:off x="5973495" y="5128387"/>
            <a:ext cx="1953966" cy="5426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91820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目录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Freeform 10"/>
          <p:cNvSpPr>
            <a:spLocks/>
          </p:cNvSpPr>
          <p:nvPr userDrawn="1"/>
        </p:nvSpPr>
        <p:spPr bwMode="auto">
          <a:xfrm>
            <a:off x="1320563" y="2379198"/>
            <a:ext cx="1502166" cy="1403140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5" name="文本框 4"/>
          <p:cNvSpPr txBox="1"/>
          <p:nvPr userDrawn="1"/>
        </p:nvSpPr>
        <p:spPr>
          <a:xfrm>
            <a:off x="1667363" y="2619103"/>
            <a:ext cx="808566" cy="928762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2-1</a:t>
            </a:r>
            <a:endParaRPr lang="zh-CN" altLang="en-US" sz="4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3092632" y="3787583"/>
            <a:ext cx="450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2955989" y="2696047"/>
            <a:ext cx="493805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dirty="0" smtClean="0"/>
              <a:t>相关技术成果</a:t>
            </a:r>
            <a:endParaRPr lang="zh-CN" altLang="en-US" sz="4400" dirty="0"/>
          </a:p>
        </p:txBody>
      </p:sp>
    </p:spTree>
    <p:extLst>
      <p:ext uri="{BB962C8B-B14F-4D97-AF65-F5344CB8AC3E}">
        <p14:creationId xmlns:p14="http://schemas.microsoft.com/office/powerpoint/2010/main" val="4016472779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790FFD67-44A3-4856-9B63-A7C3E3FA58F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CN" sz="1800" dirty="0">
                <a:latin typeface="Candara" panose="020E0502030303020204" pitchFamily="34" charset="0"/>
              </a:rPr>
              <a:t>Excavating the Potential of GPU for Accelerating Graph Traversal,</a:t>
            </a:r>
            <a:r>
              <a:rPr lang="zh-CN" altLang="en-US" sz="1800" dirty="0">
                <a:latin typeface="Candara" panose="020E0502030303020204" pitchFamily="34" charset="0"/>
              </a:rPr>
              <a:t> </a:t>
            </a:r>
            <a:r>
              <a:rPr lang="en-US" altLang="zh-CN" sz="1800" dirty="0">
                <a:latin typeface="Candara" panose="020E0502030303020204" pitchFamily="34" charset="0"/>
              </a:rPr>
              <a:t>IPDPS’19</a:t>
            </a:r>
          </a:p>
          <a:p>
            <a:pPr lvl="1"/>
            <a:r>
              <a:rPr lang="zh-CN" altLang="en-US" dirty="0">
                <a:latin typeface="Candara" panose="020E0502030303020204" pitchFamily="34" charset="0"/>
              </a:rPr>
              <a:t>提出一种轻量的、依据顶点度数的负载均衡策略</a:t>
            </a:r>
            <a:endParaRPr lang="en-US" altLang="zh-CN" dirty="0">
              <a:latin typeface="Candara" panose="020E0502030303020204" pitchFamily="34" charset="0"/>
            </a:endParaRPr>
          </a:p>
          <a:p>
            <a:pPr lvl="1"/>
            <a:r>
              <a:rPr lang="zh-CN" altLang="en-US" dirty="0">
                <a:latin typeface="Candara" panose="020E0502030303020204" pitchFamily="34" charset="0"/>
              </a:rPr>
              <a:t>提出利用一致内存</a:t>
            </a:r>
            <a:r>
              <a:rPr lang="en-US" altLang="zh-CN" dirty="0">
                <a:latin typeface="Candara" panose="020E0502030303020204" pitchFamily="34" charset="0"/>
              </a:rPr>
              <a:t>(Unified Memory)</a:t>
            </a:r>
            <a:r>
              <a:rPr lang="zh-CN" altLang="en-US" dirty="0">
                <a:latin typeface="Candara" panose="020E0502030303020204" pitchFamily="34" charset="0"/>
              </a:rPr>
              <a:t>的细粒度重叠策略，减少了数据移动、实际处理的总时间</a:t>
            </a:r>
            <a:endParaRPr lang="en-US" altLang="zh-CN" dirty="0">
              <a:latin typeface="Candara" panose="020E0502030303020204" pitchFamily="34" charset="0"/>
            </a:endParaRPr>
          </a:p>
          <a:p>
            <a:pPr lvl="1"/>
            <a:r>
              <a:rPr lang="zh-CN" altLang="en-US" dirty="0">
                <a:latin typeface="Candara" panose="020E0502030303020204" pitchFamily="34" charset="0"/>
              </a:rPr>
              <a:t>提出了一种共享内存预取的优化，显著提高了内存子系统效率</a:t>
            </a:r>
            <a:endParaRPr lang="en-US" altLang="zh-CN" dirty="0">
              <a:latin typeface="Candara" panose="020E0502030303020204" pitchFamily="34" charset="0"/>
            </a:endParaRPr>
          </a:p>
          <a:p>
            <a:pPr lvl="1"/>
            <a:endParaRPr lang="en-US" altLang="zh-CN" dirty="0">
              <a:latin typeface="Candara" panose="020E0502030303020204" pitchFamily="34" charset="0"/>
            </a:endParaRPr>
          </a:p>
          <a:p>
            <a:pPr lvl="1"/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3FE1656C-484C-4EC6-B6F4-B6934FC94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论文</a:t>
            </a:r>
            <a:r>
              <a:rPr lang="en-US" altLang="zh-CN" dirty="0" smtClean="0"/>
              <a:t>1: </a:t>
            </a:r>
            <a:r>
              <a:rPr lang="zh-CN" altLang="en-US" dirty="0" smtClean="0"/>
              <a:t>轻量的</a:t>
            </a:r>
            <a:r>
              <a:rPr lang="en-US" altLang="zh-CN" dirty="0" smtClean="0"/>
              <a:t>GPU</a:t>
            </a:r>
            <a:r>
              <a:rPr lang="zh-CN" altLang="en-US" dirty="0" smtClean="0"/>
              <a:t>图遍历框架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050" y="4911436"/>
            <a:ext cx="4492192" cy="1253836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314969" y="6297910"/>
            <a:ext cx="45512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 smtClean="0"/>
              <a:t>图</a:t>
            </a:r>
            <a:r>
              <a:rPr lang="en-US" altLang="zh-CN" sz="1400" dirty="0" smtClean="0"/>
              <a:t>2</a:t>
            </a:r>
            <a:r>
              <a:rPr lang="zh-CN" altLang="en-US" sz="1400" dirty="0" smtClean="0"/>
              <a:t> 框架整体架构</a:t>
            </a:r>
            <a:endParaRPr lang="zh-CN" altLang="en-US" sz="1400" dirty="0"/>
          </a:p>
        </p:txBody>
      </p:sp>
      <p:pic>
        <p:nvPicPr>
          <p:cNvPr id="49" name="图片 4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0242" y="4277608"/>
            <a:ext cx="3608477" cy="2018813"/>
          </a:xfrm>
          <a:prstGeom prst="rect">
            <a:avLst/>
          </a:prstGeom>
        </p:spPr>
      </p:pic>
      <p:sp>
        <p:nvSpPr>
          <p:cNvPr id="91" name="文本框 90"/>
          <p:cNvSpPr txBox="1"/>
          <p:nvPr/>
        </p:nvSpPr>
        <p:spPr>
          <a:xfrm>
            <a:off x="68997" y="6317672"/>
            <a:ext cx="45512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 smtClean="0"/>
              <a:t>图</a:t>
            </a:r>
            <a:r>
              <a:rPr lang="en-US" altLang="zh-CN" sz="1400" dirty="0" smtClean="0"/>
              <a:t>1</a:t>
            </a:r>
            <a:r>
              <a:rPr lang="zh-CN" altLang="en-US" sz="1400" dirty="0" smtClean="0"/>
              <a:t> 负载均衡的工作项转化策略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3278720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3FE1656C-484C-4EC6-B6F4-B6934FC94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论文</a:t>
            </a:r>
            <a:r>
              <a:rPr lang="en-US" altLang="zh-CN" dirty="0" smtClean="0"/>
              <a:t>1: </a:t>
            </a:r>
            <a:r>
              <a:rPr lang="zh-CN" altLang="en-US" dirty="0" smtClean="0"/>
              <a:t>轻量的</a:t>
            </a:r>
            <a:r>
              <a:rPr lang="en-US" altLang="zh-CN" dirty="0" smtClean="0"/>
              <a:t>GPU</a:t>
            </a:r>
            <a:r>
              <a:rPr lang="zh-CN" altLang="en-US" dirty="0" smtClean="0"/>
              <a:t>图遍历框架</a:t>
            </a:r>
            <a:endParaRPr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77BD9EA6-C4AC-4C31-8F33-0703C751D4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1427" y="3712067"/>
            <a:ext cx="4237161" cy="223192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446C4DE-3D2B-48B1-BD6E-4ED406EBDC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779" y="3559669"/>
            <a:ext cx="4545473" cy="2384318"/>
          </a:xfrm>
          <a:prstGeom prst="rect">
            <a:avLst/>
          </a:prstGeom>
        </p:spPr>
      </p:pic>
      <p:sp>
        <p:nvSpPr>
          <p:cNvPr id="6" name="内容占位符 1">
            <a:extLst>
              <a:ext uri="{FF2B5EF4-FFF2-40B4-BE49-F238E27FC236}">
                <a16:creationId xmlns:a16="http://schemas.microsoft.com/office/drawing/2014/main" id="{790FFD67-44A3-4856-9B63-A7C3E3FA58F6}"/>
              </a:ext>
            </a:extLst>
          </p:cNvPr>
          <p:cNvSpPr txBox="1">
            <a:spLocks/>
          </p:cNvSpPr>
          <p:nvPr/>
        </p:nvSpPr>
        <p:spPr>
          <a:xfrm>
            <a:off x="646425" y="1838078"/>
            <a:ext cx="8372163" cy="4921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 dirty="0" smtClean="0">
                <a:latin typeface="Candara" panose="020E0502030303020204" pitchFamily="34" charset="0"/>
              </a:rPr>
              <a:t>框架取得了相对于</a:t>
            </a:r>
            <a:r>
              <a:rPr lang="en-US" altLang="zh-CN" sz="1800" dirty="0" err="1" smtClean="0">
                <a:latin typeface="Candara" panose="020E0502030303020204" pitchFamily="34" charset="0"/>
              </a:rPr>
              <a:t>Cusha</a:t>
            </a:r>
            <a:r>
              <a:rPr lang="en-US" altLang="zh-CN" sz="1800" dirty="0" smtClean="0">
                <a:latin typeface="Candara" panose="020E0502030303020204" pitchFamily="34" charset="0"/>
              </a:rPr>
              <a:t>, </a:t>
            </a:r>
            <a:r>
              <a:rPr lang="en-US" altLang="zh-CN" sz="1800" dirty="0" err="1" smtClean="0">
                <a:latin typeface="Candara" panose="020E0502030303020204" pitchFamily="34" charset="0"/>
              </a:rPr>
              <a:t>Gunrock</a:t>
            </a:r>
            <a:r>
              <a:rPr lang="en-US" altLang="zh-CN" sz="1800" dirty="0" smtClean="0">
                <a:latin typeface="Candara" panose="020E0502030303020204" pitchFamily="34" charset="0"/>
              </a:rPr>
              <a:t>, </a:t>
            </a:r>
            <a:r>
              <a:rPr lang="en-US" altLang="zh-CN" sz="1800" dirty="0" err="1" smtClean="0">
                <a:latin typeface="Candara" panose="020E0502030303020204" pitchFamily="34" charset="0"/>
              </a:rPr>
              <a:t>Tigr</a:t>
            </a:r>
            <a:r>
              <a:rPr lang="zh-CN" altLang="en-US" sz="1800" dirty="0" smtClean="0">
                <a:latin typeface="Candara" panose="020E0502030303020204" pitchFamily="34" charset="0"/>
              </a:rPr>
              <a:t>中最优者</a:t>
            </a:r>
            <a:r>
              <a:rPr lang="en-US" altLang="zh-CN" sz="1800" dirty="0" smtClean="0">
                <a:latin typeface="Candara" panose="020E0502030303020204" pitchFamily="34" charset="0"/>
              </a:rPr>
              <a:t> 1.3-3.6</a:t>
            </a:r>
            <a:r>
              <a:rPr lang="zh-CN" altLang="en-US" sz="1800" dirty="0" smtClean="0">
                <a:latin typeface="Candara" panose="020E0502030303020204" pitchFamily="34" charset="0"/>
              </a:rPr>
              <a:t>倍的加速比</a:t>
            </a:r>
            <a:endParaRPr lang="en-US" altLang="zh-CN" sz="1800" dirty="0" smtClean="0">
              <a:latin typeface="Candara" panose="020E0502030303020204" pitchFamily="34" charset="0"/>
            </a:endParaRPr>
          </a:p>
          <a:p>
            <a:r>
              <a:rPr lang="zh-CN" altLang="en-US" sz="1800" dirty="0">
                <a:latin typeface="Candara" panose="020E0502030303020204" pitchFamily="34" charset="0"/>
              </a:rPr>
              <a:t>共享</a:t>
            </a:r>
            <a:r>
              <a:rPr lang="zh-CN" altLang="en-US" sz="1800" dirty="0" smtClean="0">
                <a:latin typeface="Candara" panose="020E0502030303020204" pitchFamily="34" charset="0"/>
              </a:rPr>
              <a:t>内存预取策略取得了了</a:t>
            </a:r>
            <a:r>
              <a:rPr lang="en-US" altLang="zh-CN" sz="1800" dirty="0" smtClean="0">
                <a:latin typeface="Candara" panose="020E0502030303020204" pitchFamily="34" charset="0"/>
              </a:rPr>
              <a:t>2.2</a:t>
            </a:r>
            <a:r>
              <a:rPr lang="zh-CN" altLang="en-US" sz="1800" dirty="0" smtClean="0">
                <a:latin typeface="Candara" panose="020E0502030303020204" pitchFamily="34" charset="0"/>
              </a:rPr>
              <a:t>倍</a:t>
            </a:r>
            <a:r>
              <a:rPr lang="en-US" altLang="zh-CN" sz="1800" dirty="0" smtClean="0">
                <a:latin typeface="Candara" panose="020E0502030303020204" pitchFamily="34" charset="0"/>
              </a:rPr>
              <a:t>L1</a:t>
            </a:r>
            <a:r>
              <a:rPr lang="zh-CN" altLang="en-US" sz="1800" dirty="0" smtClean="0">
                <a:latin typeface="Candara" panose="020E0502030303020204" pitchFamily="34" charset="0"/>
              </a:rPr>
              <a:t>，</a:t>
            </a:r>
            <a:r>
              <a:rPr lang="en-US" altLang="zh-CN" sz="1800" dirty="0" smtClean="0">
                <a:latin typeface="Candara" panose="020E0502030303020204" pitchFamily="34" charset="0"/>
              </a:rPr>
              <a:t>L2</a:t>
            </a:r>
            <a:r>
              <a:rPr lang="zh-CN" altLang="en-US" sz="1800" dirty="0" smtClean="0">
                <a:latin typeface="Candara" panose="020E0502030303020204" pitchFamily="34" charset="0"/>
              </a:rPr>
              <a:t>，</a:t>
            </a:r>
            <a:r>
              <a:rPr lang="en-US" altLang="zh-CN" sz="1800" dirty="0" smtClean="0">
                <a:latin typeface="Candara" panose="020E0502030303020204" pitchFamily="34" charset="0"/>
              </a:rPr>
              <a:t>RAM</a:t>
            </a:r>
            <a:r>
              <a:rPr lang="zh-CN" altLang="en-US" sz="1800" dirty="0" smtClean="0">
                <a:latin typeface="Candara" panose="020E0502030303020204" pitchFamily="34" charset="0"/>
              </a:rPr>
              <a:t>吞吐量，并减少了一半的</a:t>
            </a:r>
            <a:r>
              <a:rPr lang="en-US" altLang="zh-CN" sz="1800" dirty="0" smtClean="0">
                <a:latin typeface="Candara" panose="020E0502030303020204" pitchFamily="34" charset="0"/>
              </a:rPr>
              <a:t>RAM</a:t>
            </a:r>
            <a:r>
              <a:rPr lang="zh-CN" altLang="en-US" sz="1800" dirty="0" smtClean="0">
                <a:latin typeface="Candara" panose="020E0502030303020204" pitchFamily="34" charset="0"/>
              </a:rPr>
              <a:t>事务</a:t>
            </a:r>
            <a:endParaRPr lang="en-US" altLang="zh-CN" dirty="0" smtClean="0">
              <a:latin typeface="Candara" panose="020E0502030303020204" pitchFamily="34" charset="0"/>
            </a:endParaRPr>
          </a:p>
          <a:p>
            <a:pPr lvl="1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721016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/>
          <p:cNvSpPr>
            <a:spLocks noGrp="1"/>
          </p:cNvSpPr>
          <p:nvPr>
            <p:ph sz="quarter" idx="10"/>
          </p:nvPr>
        </p:nvSpPr>
        <p:spPr>
          <a:xfrm>
            <a:off x="131633" y="1515292"/>
            <a:ext cx="8515979" cy="2108580"/>
          </a:xfrm>
        </p:spPr>
        <p:txBody>
          <a:bodyPr>
            <a:normAutofit/>
          </a:bodyPr>
          <a:lstStyle/>
          <a:p>
            <a:r>
              <a:rPr lang="en-US" altLang="zh-CN" sz="1800" dirty="0" err="1">
                <a:latin typeface="Candara" panose="020E0502030303020204" pitchFamily="34" charset="0"/>
              </a:rPr>
              <a:t>CongraPlus</a:t>
            </a:r>
            <a:r>
              <a:rPr lang="en-US" altLang="zh-CN" sz="1800" dirty="0">
                <a:latin typeface="Candara" panose="020E0502030303020204" pitchFamily="34" charset="0"/>
              </a:rPr>
              <a:t>: Towards Efficient Processing of</a:t>
            </a:r>
            <a:r>
              <a:rPr lang="fr-FR" altLang="zh-CN" sz="1800" dirty="0">
                <a:latin typeface="Candara" panose="020E0502030303020204" pitchFamily="34" charset="0"/>
              </a:rPr>
              <a:t> Concurrent Graph Queries on NUMA </a:t>
            </a:r>
            <a:r>
              <a:rPr lang="fr-FR" altLang="zh-CN" sz="1800" dirty="0" smtClean="0">
                <a:latin typeface="Candara" panose="020E0502030303020204" pitchFamily="34" charset="0"/>
              </a:rPr>
              <a:t>Machines</a:t>
            </a:r>
            <a:r>
              <a:rPr lang="en-US" altLang="zh-CN" sz="1800" dirty="0" smtClean="0">
                <a:latin typeface="Candara" panose="020E0502030303020204" pitchFamily="34" charset="0"/>
              </a:rPr>
              <a:t>, TPDS’19</a:t>
            </a:r>
          </a:p>
          <a:p>
            <a:pPr lvl="1"/>
            <a:r>
              <a:rPr lang="zh-CN" altLang="en-US" sz="1600" dirty="0">
                <a:latin typeface="Candara" panose="020E0502030303020204" pitchFamily="34" charset="0"/>
              </a:rPr>
              <a:t>分析</a:t>
            </a:r>
            <a:r>
              <a:rPr lang="en-US" altLang="zh-CN" sz="1600" dirty="0" smtClean="0">
                <a:latin typeface="Candara" panose="020E0502030303020204" pitchFamily="34" charset="0"/>
              </a:rPr>
              <a:t>Shared </a:t>
            </a:r>
            <a:r>
              <a:rPr lang="en-US" altLang="zh-CN" sz="1600" dirty="0">
                <a:latin typeface="Candara" panose="020E0502030303020204" pitchFamily="34" charset="0"/>
              </a:rPr>
              <a:t>memory</a:t>
            </a:r>
            <a:r>
              <a:rPr lang="zh-CN" altLang="en-US" sz="1600" dirty="0" smtClean="0">
                <a:latin typeface="Candara" panose="020E0502030303020204" pitchFamily="34" charset="0"/>
              </a:rPr>
              <a:t>机器</a:t>
            </a:r>
            <a:r>
              <a:rPr lang="zh-CN" altLang="en-US" sz="1600" dirty="0">
                <a:latin typeface="Candara" panose="020E0502030303020204" pitchFamily="34" charset="0"/>
              </a:rPr>
              <a:t>上</a:t>
            </a:r>
            <a:r>
              <a:rPr lang="zh-CN" altLang="en-US" sz="1600" dirty="0" smtClean="0">
                <a:latin typeface="Candara" panose="020E0502030303020204" pitchFamily="34" charset="0"/>
              </a:rPr>
              <a:t>图计算程序</a:t>
            </a:r>
            <a:r>
              <a:rPr lang="zh-CN" altLang="en-US" sz="1600" dirty="0">
                <a:latin typeface="Candara" panose="020E0502030303020204" pitchFamily="34" charset="0"/>
              </a:rPr>
              <a:t>的资源消耗行为</a:t>
            </a:r>
            <a:r>
              <a:rPr lang="zh-CN" altLang="en-US" sz="1600" dirty="0" smtClean="0">
                <a:latin typeface="Candara" panose="020E0502030303020204" pitchFamily="34" charset="0"/>
              </a:rPr>
              <a:t>，给出设计此类系统的</a:t>
            </a:r>
            <a:r>
              <a:rPr lang="en-US" altLang="zh-CN" sz="1600" dirty="0" smtClean="0">
                <a:latin typeface="Candara" panose="020E0502030303020204" pitchFamily="34" charset="0"/>
              </a:rPr>
              <a:t>trade off</a:t>
            </a:r>
            <a:endParaRPr lang="en-US" altLang="zh-CN" sz="1600" dirty="0">
              <a:latin typeface="Candara" panose="020E0502030303020204" pitchFamily="34" charset="0"/>
            </a:endParaRPr>
          </a:p>
          <a:p>
            <a:pPr lvl="1"/>
            <a:r>
              <a:rPr lang="zh-CN" altLang="en-US" sz="1600" dirty="0" smtClean="0">
                <a:latin typeface="Candara" panose="020E0502030303020204" pitchFamily="34" charset="0"/>
              </a:rPr>
              <a:t>提出一种</a:t>
            </a:r>
            <a:r>
              <a:rPr lang="en-US" altLang="zh-CN" sz="1600" dirty="0" smtClean="0">
                <a:latin typeface="Candara" panose="020E0502030303020204" pitchFamily="34" charset="0"/>
              </a:rPr>
              <a:t>NUMA</a:t>
            </a:r>
            <a:r>
              <a:rPr lang="zh-CN" altLang="en-US" sz="1600" dirty="0" smtClean="0">
                <a:latin typeface="Candara" panose="020E0502030303020204" pitchFamily="34" charset="0"/>
              </a:rPr>
              <a:t>感知调度，加入了</a:t>
            </a:r>
            <a:r>
              <a:rPr lang="en-US" altLang="zh-CN" sz="1600" dirty="0" smtClean="0">
                <a:latin typeface="Candara" panose="020E0502030303020204" pitchFamily="34" charset="0"/>
              </a:rPr>
              <a:t>load balance</a:t>
            </a:r>
            <a:r>
              <a:rPr lang="zh-CN" altLang="en-US" sz="1600" dirty="0" smtClean="0">
                <a:latin typeface="Candara" panose="020E0502030303020204" pitchFamily="34" charset="0"/>
              </a:rPr>
              <a:t>和</a:t>
            </a:r>
            <a:r>
              <a:rPr lang="en-US" altLang="zh-CN" sz="1600" dirty="0" smtClean="0">
                <a:latin typeface="Candara" panose="020E0502030303020204" pitchFamily="34" charset="0"/>
              </a:rPr>
              <a:t>thread </a:t>
            </a:r>
            <a:r>
              <a:rPr lang="en-US" altLang="zh-CN" sz="1600" dirty="0">
                <a:latin typeface="Candara" panose="020E0502030303020204" pitchFamily="34" charset="0"/>
              </a:rPr>
              <a:t>assignment</a:t>
            </a:r>
            <a:r>
              <a:rPr lang="zh-CN" altLang="en-US" sz="1600" dirty="0" smtClean="0">
                <a:latin typeface="Candara" panose="020E0502030303020204" pitchFamily="34" charset="0"/>
              </a:rPr>
              <a:t>技术以支持并发图</a:t>
            </a:r>
            <a:endParaRPr lang="en-US" altLang="zh-CN" sz="1600" dirty="0" smtClean="0">
              <a:latin typeface="Candara" panose="020E0502030303020204" pitchFamily="34" charset="0"/>
            </a:endParaRPr>
          </a:p>
          <a:p>
            <a:pPr lvl="1"/>
            <a:r>
              <a:rPr lang="zh-CN" altLang="en-US" sz="1600" dirty="0" smtClean="0">
                <a:latin typeface="Candara" panose="020E0502030303020204" pitchFamily="34" charset="0"/>
              </a:rPr>
              <a:t>优化了动态</a:t>
            </a:r>
            <a:r>
              <a:rPr lang="zh-CN" altLang="en-US" sz="1600" dirty="0">
                <a:latin typeface="Candara" panose="020E0502030303020204" pitchFamily="34" charset="0"/>
              </a:rPr>
              <a:t>图</a:t>
            </a:r>
            <a:r>
              <a:rPr lang="zh-CN" altLang="en-US" sz="1600" dirty="0" smtClean="0">
                <a:latin typeface="Candara" panose="020E0502030303020204" pitchFamily="34" charset="0"/>
              </a:rPr>
              <a:t>调度系统</a:t>
            </a:r>
            <a:r>
              <a:rPr lang="en-US" altLang="zh-CN" sz="1600" dirty="0" err="1" smtClean="0">
                <a:latin typeface="Candara" panose="020E0502030303020204" pitchFamily="34" charset="0"/>
              </a:rPr>
              <a:t>Congra</a:t>
            </a:r>
            <a:r>
              <a:rPr lang="zh-CN" altLang="en-US" sz="1600" dirty="0" smtClean="0">
                <a:latin typeface="Candara" panose="020E0502030303020204" pitchFamily="34" charset="0"/>
              </a:rPr>
              <a:t>，提高</a:t>
            </a:r>
            <a:r>
              <a:rPr lang="en-US" altLang="zh-CN" sz="1600" dirty="0" smtClean="0">
                <a:latin typeface="Candara" panose="020E0502030303020204" pitchFamily="34" charset="0"/>
              </a:rPr>
              <a:t>30%</a:t>
            </a:r>
            <a:r>
              <a:rPr lang="zh-CN" altLang="en-US" sz="1600" dirty="0" smtClean="0">
                <a:latin typeface="Candara" panose="020E0502030303020204" pitchFamily="34" charset="0"/>
              </a:rPr>
              <a:t>吞吐量同时拥有更好</a:t>
            </a:r>
            <a:r>
              <a:rPr lang="zh-CN" altLang="en-US" sz="1600" dirty="0">
                <a:latin typeface="Candara" panose="020E0502030303020204" pitchFamily="34" charset="0"/>
              </a:rPr>
              <a:t>的服务质量和可伸缩性</a:t>
            </a:r>
            <a:endParaRPr lang="fr-FR" altLang="zh-CN" sz="1800" dirty="0">
              <a:latin typeface="Candara" panose="020E0502030303020204" pitchFamily="34" charset="0"/>
            </a:endParaRPr>
          </a:p>
          <a:p>
            <a:pPr lvl="1"/>
            <a:endParaRPr lang="fr-FR" altLang="zh-CN" dirty="0" smtClean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339634" y="852756"/>
            <a:ext cx="8475593" cy="695704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论文</a:t>
            </a:r>
            <a:r>
              <a:rPr lang="en-US" altLang="zh-CN" dirty="0" smtClean="0"/>
              <a:t>2</a:t>
            </a:r>
            <a:r>
              <a:rPr lang="zh-CN" altLang="en-US" dirty="0" smtClean="0"/>
              <a:t>：共享内存的高效并发</a:t>
            </a:r>
            <a:r>
              <a:rPr lang="zh-CN" altLang="en-US" dirty="0"/>
              <a:t>图</a:t>
            </a:r>
            <a:r>
              <a:rPr lang="zh-CN" altLang="en-US" dirty="0" smtClean="0"/>
              <a:t>查询</a:t>
            </a:r>
            <a:endParaRPr lang="zh-CN" altLang="en-US" dirty="0"/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4075612" y="757646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6264" y="3285811"/>
            <a:ext cx="7045574" cy="3436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9164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/>
          <p:cNvSpPr>
            <a:spLocks noGrp="1"/>
          </p:cNvSpPr>
          <p:nvPr>
            <p:ph sz="quarter" idx="10"/>
          </p:nvPr>
        </p:nvSpPr>
        <p:spPr>
          <a:xfrm>
            <a:off x="131633" y="1515292"/>
            <a:ext cx="8515979" cy="2108580"/>
          </a:xfrm>
        </p:spPr>
        <p:txBody>
          <a:bodyPr>
            <a:normAutofit/>
          </a:bodyPr>
          <a:lstStyle/>
          <a:p>
            <a:r>
              <a:rPr lang="en-US" altLang="zh-CN" sz="1800" dirty="0" smtClean="0">
                <a:latin typeface="Candara" panose="020E0502030303020204" pitchFamily="34" charset="0"/>
              </a:rPr>
              <a:t>Offline Profiling</a:t>
            </a:r>
          </a:p>
          <a:p>
            <a:pPr lvl="1"/>
            <a:r>
              <a:rPr lang="fr-FR" altLang="zh-CN" sz="1600" dirty="0">
                <a:latin typeface="Candara" panose="020E0502030303020204" pitchFamily="34" charset="0"/>
              </a:rPr>
              <a:t>Analytic Application </a:t>
            </a:r>
            <a:r>
              <a:rPr lang="fr-FR" altLang="zh-CN" sz="1600" dirty="0" smtClean="0">
                <a:latin typeface="Candara" panose="020E0502030303020204" pitchFamily="34" charset="0"/>
              </a:rPr>
              <a:t>Synthesis </a:t>
            </a:r>
            <a:r>
              <a:rPr lang="en-US" altLang="zh-CN" sz="1600" dirty="0" smtClean="0">
                <a:latin typeface="Candara" panose="020E0502030303020204" pitchFamily="34" charset="0"/>
              </a:rPr>
              <a:t>&amp; Resource Monitor</a:t>
            </a:r>
          </a:p>
          <a:p>
            <a:r>
              <a:rPr lang="fr-FR" altLang="zh-CN" sz="1800" dirty="0">
                <a:latin typeface="Candara" panose="020E0502030303020204" pitchFamily="34" charset="0"/>
              </a:rPr>
              <a:t>Online </a:t>
            </a:r>
            <a:r>
              <a:rPr lang="fr-FR" altLang="zh-CN" sz="1800" dirty="0" smtClean="0">
                <a:latin typeface="Candara" panose="020E0502030303020204" pitchFamily="34" charset="0"/>
              </a:rPr>
              <a:t>Scheduling</a:t>
            </a:r>
          </a:p>
          <a:p>
            <a:pPr lvl="1"/>
            <a:r>
              <a:rPr lang="en-US" altLang="zh-CN" sz="1600" dirty="0">
                <a:latin typeface="Candara" panose="020E0502030303020204" pitchFamily="34" charset="0"/>
              </a:rPr>
              <a:t>Query Assigner &amp; Local Scheduler</a:t>
            </a:r>
            <a:endParaRPr lang="fr-FR" altLang="zh-CN" sz="1600" dirty="0">
              <a:latin typeface="Candara" panose="020E0502030303020204" pitchFamily="34" charset="0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339634" y="852756"/>
            <a:ext cx="8475593" cy="695704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论文</a:t>
            </a:r>
            <a:r>
              <a:rPr lang="en-US" altLang="zh-CN" dirty="0" smtClean="0"/>
              <a:t>2</a:t>
            </a:r>
            <a:r>
              <a:rPr lang="zh-CN" altLang="en-US" dirty="0" smtClean="0"/>
              <a:t>：共享内存的高效并发</a:t>
            </a:r>
            <a:r>
              <a:rPr lang="zh-CN" altLang="en-US" dirty="0"/>
              <a:t>图</a:t>
            </a:r>
            <a:r>
              <a:rPr lang="zh-CN" altLang="en-US" dirty="0" smtClean="0"/>
              <a:t>查询</a:t>
            </a:r>
            <a:endParaRPr lang="zh-CN" altLang="en-US" dirty="0"/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4075612" y="757646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88144"/>
            <a:ext cx="8856878" cy="3220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97675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论文</a:t>
            </a:r>
            <a:r>
              <a:rPr lang="en-US" altLang="zh-CN" dirty="0" smtClean="0"/>
              <a:t>3</a:t>
            </a:r>
            <a:r>
              <a:rPr lang="zh-CN" altLang="en-US" dirty="0"/>
              <a:t>：图</a:t>
            </a:r>
            <a:r>
              <a:rPr lang="zh-CN" altLang="en-US" dirty="0" smtClean="0"/>
              <a:t>计算内存系统优化综述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024" y="1548460"/>
            <a:ext cx="6597551" cy="500925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76830"/>
            <a:ext cx="9074360" cy="3414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2468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目录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Freeform 10"/>
          <p:cNvSpPr>
            <a:spLocks/>
          </p:cNvSpPr>
          <p:nvPr userDrawn="1"/>
        </p:nvSpPr>
        <p:spPr bwMode="auto">
          <a:xfrm>
            <a:off x="1320563" y="2379198"/>
            <a:ext cx="1502166" cy="1403140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5" name="文本框 4"/>
          <p:cNvSpPr txBox="1"/>
          <p:nvPr userDrawn="1"/>
        </p:nvSpPr>
        <p:spPr>
          <a:xfrm>
            <a:off x="1667363" y="2619103"/>
            <a:ext cx="808566" cy="928762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sz="4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2-2</a:t>
            </a:r>
            <a:endParaRPr lang="zh-CN" altLang="en-US" sz="4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3092632" y="3787583"/>
            <a:ext cx="450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2822729" y="2659559"/>
            <a:ext cx="58014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dirty="0"/>
              <a:t>金融医保反欺诈应用</a:t>
            </a:r>
          </a:p>
        </p:txBody>
      </p:sp>
    </p:spTree>
    <p:extLst>
      <p:ext uri="{BB962C8B-B14F-4D97-AF65-F5344CB8AC3E}">
        <p14:creationId xmlns:p14="http://schemas.microsoft.com/office/powerpoint/2010/main" val="1657513859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FB11989-B755-4309-A95A-7B9108F44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平安科技图数据基本情况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65FD5E56-DFF9-4CBD-8634-6CDF7334D930}"/>
              </a:ext>
            </a:extLst>
          </p:cNvPr>
          <p:cNvGrpSpPr/>
          <p:nvPr/>
        </p:nvGrpSpPr>
        <p:grpSpPr>
          <a:xfrm>
            <a:off x="494024" y="1548460"/>
            <a:ext cx="7900815" cy="4716213"/>
            <a:chOff x="433260" y="1699006"/>
            <a:chExt cx="5358548" cy="3297860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8AC98611-BEA2-4AC5-9A58-32515B87E2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52940" y="2100509"/>
              <a:ext cx="5038868" cy="2896357"/>
            </a:xfrm>
            <a:prstGeom prst="rect">
              <a:avLst/>
            </a:prstGeom>
          </p:spPr>
        </p:pic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E88645CB-262C-421A-B199-7E7390A842D5}"/>
                </a:ext>
              </a:extLst>
            </p:cNvPr>
            <p:cNvSpPr txBox="1"/>
            <p:nvPr/>
          </p:nvSpPr>
          <p:spPr>
            <a:xfrm>
              <a:off x="433260" y="1699006"/>
              <a:ext cx="3160644" cy="3658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/>
                <a:t>图拓扑概况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04990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2F5A3FB-DD20-4C54-A301-BF73E49CE2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0338" y="2144059"/>
            <a:ext cx="5474841" cy="3641224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实际构图基本</a:t>
            </a:r>
            <a:r>
              <a:rPr lang="zh-CN" altLang="en-US" dirty="0"/>
              <a:t>结构</a:t>
            </a:r>
          </a:p>
        </p:txBody>
      </p:sp>
      <p:sp>
        <p:nvSpPr>
          <p:cNvPr id="4" name="内容占位符 4">
            <a:extLst>
              <a:ext uri="{FF2B5EF4-FFF2-40B4-BE49-F238E27FC236}">
                <a16:creationId xmlns:a16="http://schemas.microsoft.com/office/drawing/2014/main" id="{09838674-E358-4E44-8AAE-70C78C3BA6F0}"/>
              </a:ext>
            </a:extLst>
          </p:cNvPr>
          <p:cNvSpPr txBox="1">
            <a:spLocks/>
          </p:cNvSpPr>
          <p:nvPr/>
        </p:nvSpPr>
        <p:spPr>
          <a:xfrm>
            <a:off x="227699" y="1685678"/>
            <a:ext cx="3909296" cy="492149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dirty="0"/>
              <a:t>点的种类</a:t>
            </a:r>
            <a:endParaRPr lang="en-US" altLang="zh-CN" sz="2000" dirty="0"/>
          </a:p>
          <a:p>
            <a:pPr lvl="1"/>
            <a:r>
              <a:rPr lang="en-US" altLang="zh-CN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Patient</a:t>
            </a:r>
            <a:r>
              <a:rPr lang="en-US" altLang="zh-CN" sz="1600" dirty="0"/>
              <a:t> </a:t>
            </a:r>
            <a:r>
              <a:rPr lang="zh-CN" altLang="en-US" sz="1600" dirty="0"/>
              <a:t>患者</a:t>
            </a:r>
            <a:endParaRPr lang="en-US" altLang="zh-CN" sz="1600" dirty="0"/>
          </a:p>
          <a:p>
            <a:pPr lvl="1"/>
            <a:r>
              <a:rPr lang="en-US" altLang="zh-CN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Doctor</a:t>
            </a:r>
            <a:r>
              <a:rPr lang="en-US" altLang="zh-CN" sz="1600" dirty="0"/>
              <a:t> </a:t>
            </a:r>
            <a:r>
              <a:rPr lang="zh-CN" altLang="en-US" sz="1600" dirty="0"/>
              <a:t>医生</a:t>
            </a:r>
            <a:endParaRPr lang="en-US" altLang="zh-CN" sz="1600" dirty="0"/>
          </a:p>
          <a:p>
            <a:pPr lvl="1"/>
            <a:r>
              <a:rPr lang="en-US" altLang="zh-CN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Bill</a:t>
            </a:r>
            <a:r>
              <a:rPr lang="en-US" altLang="zh-CN" sz="1600" dirty="0"/>
              <a:t> </a:t>
            </a:r>
            <a:r>
              <a:rPr lang="zh-CN" altLang="en-US" sz="1600" dirty="0"/>
              <a:t>医嘱账单</a:t>
            </a:r>
            <a:endParaRPr lang="en-US" altLang="zh-CN" sz="1600" dirty="0"/>
          </a:p>
          <a:p>
            <a:pPr lvl="1"/>
            <a:r>
              <a:rPr lang="en-US" altLang="zh-CN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Medicine</a:t>
            </a:r>
            <a:r>
              <a:rPr lang="en-US" altLang="zh-CN" sz="1600" dirty="0"/>
              <a:t> </a:t>
            </a:r>
            <a:r>
              <a:rPr lang="zh-CN" altLang="en-US" sz="1600" dirty="0"/>
              <a:t>医嘱项</a:t>
            </a:r>
            <a:endParaRPr lang="en-US" altLang="zh-CN" sz="1600" dirty="0"/>
          </a:p>
          <a:p>
            <a:pPr lvl="1"/>
            <a:r>
              <a:rPr lang="en-US" altLang="zh-CN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MedicineType</a:t>
            </a:r>
            <a:r>
              <a:rPr lang="en-US" altLang="zh-CN" sz="1600" dirty="0"/>
              <a:t> </a:t>
            </a:r>
            <a:r>
              <a:rPr lang="zh-CN" altLang="en-US" sz="1600" dirty="0"/>
              <a:t>医嘱子类</a:t>
            </a:r>
            <a:endParaRPr lang="en-US" altLang="zh-CN" sz="1600" dirty="0"/>
          </a:p>
          <a:p>
            <a:pPr lvl="1"/>
            <a:endParaRPr lang="en-US" altLang="zh-CN" sz="1600" dirty="0"/>
          </a:p>
          <a:p>
            <a:r>
              <a:rPr lang="zh-CN" altLang="en-US" sz="2000" dirty="0"/>
              <a:t>边的种类</a:t>
            </a:r>
            <a:endParaRPr lang="en-US" altLang="zh-CN" sz="2000" dirty="0"/>
          </a:p>
          <a:p>
            <a:pPr lvl="1"/>
            <a:r>
              <a:rPr lang="en-US" altLang="zh-CN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Patient ---</a:t>
            </a:r>
            <a:r>
              <a:rPr lang="zh-CN" altLang="en-US" sz="1600" dirty="0">
                <a:cs typeface="Times New Roman" panose="02020603050405020304" pitchFamily="18" charset="0"/>
              </a:rPr>
              <a:t>支付</a:t>
            </a:r>
            <a:r>
              <a:rPr lang="en-US" altLang="zh-CN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---&gt; Bill</a:t>
            </a:r>
            <a:endParaRPr lang="en-US" altLang="zh-CN" sz="1600" dirty="0"/>
          </a:p>
          <a:p>
            <a:pPr lvl="1"/>
            <a:r>
              <a:rPr lang="en-US" altLang="zh-CN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Doctor ---</a:t>
            </a:r>
            <a:r>
              <a:rPr lang="zh-CN" altLang="en-US" sz="1600" dirty="0">
                <a:cs typeface="Times New Roman" panose="02020603050405020304" pitchFamily="18" charset="0"/>
              </a:rPr>
              <a:t>处方</a:t>
            </a:r>
            <a:r>
              <a:rPr lang="en-US" altLang="zh-CN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---&gt; Bill</a:t>
            </a:r>
          </a:p>
          <a:p>
            <a:pPr lvl="1"/>
            <a:r>
              <a:rPr lang="en-US" altLang="zh-CN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Bill ---</a:t>
            </a:r>
            <a:r>
              <a:rPr lang="zh-CN" altLang="en-US" sz="1600" dirty="0">
                <a:cs typeface="Times New Roman" panose="02020603050405020304" pitchFamily="18" charset="0"/>
              </a:rPr>
              <a:t>包含</a:t>
            </a:r>
            <a:r>
              <a:rPr lang="en-US" altLang="zh-CN" sz="1600" dirty="0">
                <a:cs typeface="Times New Roman" panose="02020603050405020304" pitchFamily="18" charset="0"/>
              </a:rPr>
              <a:t>{</a:t>
            </a:r>
            <a:r>
              <a:rPr lang="zh-CN" altLang="en-US" sz="1600" dirty="0">
                <a:cs typeface="Times New Roman" panose="02020603050405020304" pitchFamily="18" charset="0"/>
              </a:rPr>
              <a:t>数量</a:t>
            </a:r>
            <a:r>
              <a:rPr lang="en-US" altLang="zh-CN" sz="1600" dirty="0">
                <a:cs typeface="Times New Roman" panose="02020603050405020304" pitchFamily="18" charset="0"/>
              </a:rPr>
              <a:t>}</a:t>
            </a:r>
            <a:r>
              <a:rPr lang="en-US" altLang="zh-CN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---&gt; Medicine</a:t>
            </a:r>
          </a:p>
          <a:p>
            <a:pPr lvl="1"/>
            <a:r>
              <a:rPr lang="en-US" altLang="zh-CN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Medicine ---</a:t>
            </a:r>
            <a:r>
              <a:rPr lang="zh-CN" altLang="en-US" sz="1600" dirty="0">
                <a:cs typeface="Times New Roman" panose="02020603050405020304" pitchFamily="18" charset="0"/>
              </a:rPr>
              <a:t>属于</a:t>
            </a:r>
            <a:r>
              <a:rPr lang="en-US" altLang="zh-CN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---&gt; MedicineType</a:t>
            </a:r>
            <a:endParaRPr lang="en-US" altLang="zh-CN" sz="1800" dirty="0"/>
          </a:p>
          <a:p>
            <a:endParaRPr lang="en-US" altLang="zh-CN" sz="2000" dirty="0"/>
          </a:p>
          <a:p>
            <a:pPr marL="0" indent="0">
              <a:buNone/>
            </a:pPr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37060605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实际构图基本结构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60AF1540-4680-49AC-AD45-0FF80F112A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699" y="2166151"/>
            <a:ext cx="8843762" cy="4580456"/>
          </a:xfrm>
          <a:prstGeom prst="rect">
            <a:avLst/>
          </a:prstGeom>
        </p:spPr>
      </p:pic>
      <p:sp>
        <p:nvSpPr>
          <p:cNvPr id="10" name="内容占位符 4">
            <a:extLst>
              <a:ext uri="{FF2B5EF4-FFF2-40B4-BE49-F238E27FC236}">
                <a16:creationId xmlns:a16="http://schemas.microsoft.com/office/drawing/2014/main" id="{ED4A8A41-E078-493D-9BAF-4734458BC93E}"/>
              </a:ext>
            </a:extLst>
          </p:cNvPr>
          <p:cNvSpPr txBox="1">
            <a:spLocks/>
          </p:cNvSpPr>
          <p:nvPr/>
        </p:nvSpPr>
        <p:spPr>
          <a:xfrm>
            <a:off x="227699" y="1685678"/>
            <a:ext cx="8469297" cy="48047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dirty="0"/>
              <a:t>模型示例    </a:t>
            </a:r>
            <a:r>
              <a:rPr lang="en-US" altLang="zh-CN" sz="2000" dirty="0"/>
              <a:t>(</a:t>
            </a:r>
            <a:r>
              <a:rPr lang="en-US" altLang="zh-CN" sz="2000" b="1" i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Patient</a:t>
            </a:r>
            <a:r>
              <a:rPr lang="en-US" altLang="zh-CN" sz="2000" i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altLang="zh-CN" sz="20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Doctor    </a:t>
            </a:r>
            <a:r>
              <a:rPr lang="en-US" altLang="zh-CN" sz="2000" b="1" i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Bill    </a:t>
            </a:r>
            <a:r>
              <a:rPr lang="en-US" altLang="zh-CN" sz="2000" b="1" i="1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Medicine</a:t>
            </a:r>
            <a:r>
              <a:rPr lang="en-US" altLang="zh-CN" sz="2000" dirty="0"/>
              <a:t>)</a:t>
            </a:r>
            <a:r>
              <a:rPr lang="zh-CN" altLang="en-US" sz="2000" dirty="0"/>
              <a:t>  </a:t>
            </a:r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34737890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目录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982930" y="1512699"/>
            <a:ext cx="31781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/>
              <a:t>课题</a:t>
            </a:r>
            <a:r>
              <a:rPr lang="zh-CN" altLang="en-US" sz="3600" dirty="0" smtClean="0"/>
              <a:t>背景任务</a:t>
            </a:r>
            <a:endParaRPr lang="zh-CN" altLang="en-US" sz="3600" dirty="0"/>
          </a:p>
        </p:txBody>
      </p:sp>
      <p:grpSp>
        <p:nvGrpSpPr>
          <p:cNvPr id="12" name="组合 11"/>
          <p:cNvGrpSpPr/>
          <p:nvPr/>
        </p:nvGrpSpPr>
        <p:grpSpPr>
          <a:xfrm>
            <a:off x="1473201" y="2871364"/>
            <a:ext cx="1308099" cy="830423"/>
            <a:chOff x="666810" y="2593297"/>
            <a:chExt cx="468000" cy="245937"/>
          </a:xfrm>
        </p:grpSpPr>
        <p:sp>
          <p:nvSpPr>
            <p:cNvPr id="13" name="Freeform 10"/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14" name="文本框 13"/>
            <p:cNvSpPr txBox="1"/>
            <p:nvPr userDrawn="1"/>
          </p:nvSpPr>
          <p:spPr>
            <a:xfrm>
              <a:off x="794493" y="259329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sz="3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1473200" y="4303746"/>
            <a:ext cx="1308099" cy="830423"/>
            <a:chOff x="666810" y="2592981"/>
            <a:chExt cx="468000" cy="245937"/>
          </a:xfrm>
        </p:grpSpPr>
        <p:sp>
          <p:nvSpPr>
            <p:cNvPr id="18" name="Freeform 10"/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19" name="文本框 18"/>
            <p:cNvSpPr txBox="1"/>
            <p:nvPr userDrawn="1"/>
          </p:nvSpPr>
          <p:spPr>
            <a:xfrm>
              <a:off x="794493" y="2592981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sz="3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BB055578-C154-4759-AFE6-E93ACB8FFB1B}"/>
              </a:ext>
            </a:extLst>
          </p:cNvPr>
          <p:cNvCxnSpPr>
            <a:cxnSpLocks/>
          </p:cNvCxnSpPr>
          <p:nvPr/>
        </p:nvCxnSpPr>
        <p:spPr>
          <a:xfrm flipV="1">
            <a:off x="2547218" y="2172633"/>
            <a:ext cx="4525136" cy="28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E4A7524A-4C9B-40FD-902E-72C5AFDAF132}"/>
              </a:ext>
            </a:extLst>
          </p:cNvPr>
          <p:cNvCxnSpPr/>
          <p:nvPr/>
        </p:nvCxnSpPr>
        <p:spPr>
          <a:xfrm flipV="1">
            <a:off x="2534033" y="3607830"/>
            <a:ext cx="4538321" cy="28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0E022D2A-786A-4B50-A588-E4BB4ED9293C}"/>
              </a:ext>
            </a:extLst>
          </p:cNvPr>
          <p:cNvCxnSpPr/>
          <p:nvPr/>
        </p:nvCxnSpPr>
        <p:spPr>
          <a:xfrm flipV="1">
            <a:off x="2534033" y="5044095"/>
            <a:ext cx="4538321" cy="28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34">
            <a:extLst>
              <a:ext uri="{FF2B5EF4-FFF2-40B4-BE49-F238E27FC236}">
                <a16:creationId xmlns:a16="http://schemas.microsoft.com/office/drawing/2014/main" id="{B89BA485-7B96-4399-953C-1C36B1660BA2}"/>
              </a:ext>
            </a:extLst>
          </p:cNvPr>
          <p:cNvSpPr txBox="1"/>
          <p:nvPr/>
        </p:nvSpPr>
        <p:spPr>
          <a:xfrm>
            <a:off x="2982930" y="2963411"/>
            <a:ext cx="31781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 smtClean="0"/>
              <a:t>课题近期成果</a:t>
            </a:r>
            <a:endParaRPr lang="zh-CN" altLang="en-US" sz="3600" dirty="0"/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0EA9A5BD-6429-4A6B-9B2B-DC3E1CB02316}"/>
              </a:ext>
            </a:extLst>
          </p:cNvPr>
          <p:cNvSpPr txBox="1"/>
          <p:nvPr/>
        </p:nvSpPr>
        <p:spPr>
          <a:xfrm>
            <a:off x="2982930" y="4395792"/>
            <a:ext cx="31781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 smtClean="0"/>
              <a:t>工作执行情况</a:t>
            </a:r>
            <a:endParaRPr lang="zh-CN" altLang="en-US" sz="3600" dirty="0"/>
          </a:p>
        </p:txBody>
      </p: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57574224-305F-4BCB-9DE5-164B82980D05}"/>
              </a:ext>
            </a:extLst>
          </p:cNvPr>
          <p:cNvGrpSpPr/>
          <p:nvPr/>
        </p:nvGrpSpPr>
        <p:grpSpPr>
          <a:xfrm>
            <a:off x="1473199" y="1439860"/>
            <a:ext cx="1308099" cy="830423"/>
            <a:chOff x="666810" y="2593873"/>
            <a:chExt cx="468000" cy="245937"/>
          </a:xfrm>
        </p:grpSpPr>
        <p:sp>
          <p:nvSpPr>
            <p:cNvPr id="39" name="Freeform 10">
              <a:extLst>
                <a:ext uri="{FF2B5EF4-FFF2-40B4-BE49-F238E27FC236}">
                  <a16:creationId xmlns:a16="http://schemas.microsoft.com/office/drawing/2014/main" id="{E938997C-AC56-4068-A42F-38945637FA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67BF1C1F-F0A8-4ECD-9DE7-BA7A52D5F284}"/>
                </a:ext>
              </a:extLst>
            </p:cNvPr>
            <p:cNvSpPr txBox="1"/>
            <p:nvPr userDrawn="1"/>
          </p:nvSpPr>
          <p:spPr>
            <a:xfrm>
              <a:off x="794494" y="2593873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sz="3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64208370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4E7EC69C-481F-4715-8284-9BF328DADB3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94026" y="1685678"/>
            <a:ext cx="7886300" cy="2273373"/>
          </a:xfrm>
        </p:spPr>
        <p:txBody>
          <a:bodyPr>
            <a:normAutofit fontScale="92500" lnSpcReduction="20000"/>
          </a:bodyPr>
          <a:lstStyle/>
          <a:p>
            <a:r>
              <a:rPr lang="zh-CN" altLang="en-US" sz="2400" b="1" dirty="0"/>
              <a:t>场景</a:t>
            </a:r>
            <a:r>
              <a:rPr lang="en-US" altLang="zh-CN" sz="2400" b="1" dirty="0"/>
              <a:t>1</a:t>
            </a:r>
            <a:r>
              <a:rPr lang="zh-CN" altLang="en-US" sz="2400" b="1" dirty="0"/>
              <a:t>： 团伙作案</a:t>
            </a:r>
            <a:endParaRPr lang="en-US" altLang="zh-CN" sz="2400" b="1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zh-CN" altLang="en-US" b="1" dirty="0"/>
              <a:t>问题</a:t>
            </a:r>
            <a:r>
              <a:rPr lang="en-US" altLang="zh-CN" b="1" dirty="0"/>
              <a:t>1</a:t>
            </a:r>
            <a:r>
              <a:rPr lang="zh-CN" altLang="en-US" b="1" dirty="0"/>
              <a:t>：患者团伙</a:t>
            </a:r>
            <a:endParaRPr lang="en-US" altLang="zh-CN" b="1" dirty="0"/>
          </a:p>
          <a:p>
            <a:pPr lvl="2">
              <a:buFont typeface="Wingdings" panose="05000000000000000000" pitchFamily="2" charset="2"/>
              <a:buChar char="Ø"/>
            </a:pPr>
            <a:r>
              <a:rPr lang="zh-CN" altLang="en-US" dirty="0"/>
              <a:t>两名及以上的患者同时使用同一张医保</a:t>
            </a:r>
            <a:r>
              <a:rPr lang="zh-CN" altLang="en-US" dirty="0" smtClean="0"/>
              <a:t>卡</a:t>
            </a:r>
            <a:endParaRPr lang="en-US" altLang="zh-CN" dirty="0" smtClean="0"/>
          </a:p>
          <a:p>
            <a:pPr lvl="2">
              <a:buFont typeface="Wingdings" panose="05000000000000000000" pitchFamily="2" charset="2"/>
              <a:buChar char="Ø"/>
            </a:pPr>
            <a:r>
              <a:rPr lang="zh-CN" altLang="en-US" dirty="0" smtClean="0"/>
              <a:t>患者</a:t>
            </a:r>
            <a:r>
              <a:rPr lang="zh-CN" altLang="en-US" dirty="0"/>
              <a:t>同伙通过购买高价值的药品或者医疗服务来</a:t>
            </a:r>
            <a:r>
              <a:rPr lang="zh-CN" altLang="en-US" dirty="0" smtClean="0"/>
              <a:t>牟利（子图匹配）</a:t>
            </a:r>
            <a:endParaRPr lang="en-US" altLang="zh-CN" dirty="0" smtClean="0"/>
          </a:p>
          <a:p>
            <a:pPr lvl="1">
              <a:buFont typeface="Wingdings" panose="05000000000000000000" pitchFamily="2" charset="2"/>
              <a:buChar char="Ø"/>
            </a:pPr>
            <a:r>
              <a:rPr lang="zh-CN" altLang="en-US" b="1" dirty="0" smtClean="0"/>
              <a:t>问题</a:t>
            </a:r>
            <a:r>
              <a:rPr lang="en-US" altLang="zh-CN" b="1" dirty="0" smtClean="0"/>
              <a:t>2</a:t>
            </a:r>
            <a:r>
              <a:rPr lang="zh-CN" altLang="en-US" b="1" dirty="0" smtClean="0"/>
              <a:t>：医患团伙</a:t>
            </a:r>
            <a:endParaRPr lang="en-US" altLang="zh-CN" b="1" dirty="0" smtClean="0"/>
          </a:p>
          <a:p>
            <a:pPr lvl="2">
              <a:buFont typeface="Wingdings" panose="05000000000000000000" pitchFamily="2" charset="2"/>
              <a:buChar char="Ø"/>
            </a:pPr>
            <a:r>
              <a:rPr lang="zh-CN" altLang="en-US" dirty="0" smtClean="0"/>
              <a:t>医生</a:t>
            </a:r>
            <a:r>
              <a:rPr lang="zh-CN" altLang="en-US" dirty="0"/>
              <a:t>通过勾结有医保的患者来套保换取药品</a:t>
            </a:r>
            <a:r>
              <a:rPr lang="zh-CN" altLang="en-US" dirty="0" smtClean="0"/>
              <a:t>牟利（识别异常</a:t>
            </a:r>
            <a:r>
              <a:rPr lang="zh-CN" altLang="en-US" dirty="0"/>
              <a:t>大额</a:t>
            </a:r>
            <a:r>
              <a:rPr lang="en-US" altLang="zh-CN" dirty="0"/>
              <a:t>/</a:t>
            </a:r>
            <a:r>
              <a:rPr lang="zh-CN" altLang="en-US" dirty="0"/>
              <a:t>高频交易</a:t>
            </a:r>
            <a:r>
              <a:rPr lang="zh-CN" altLang="en-US" dirty="0" smtClean="0"/>
              <a:t>）</a:t>
            </a:r>
            <a:endParaRPr lang="en-US" altLang="zh-CN" dirty="0"/>
          </a:p>
          <a:p>
            <a:pPr lvl="2">
              <a:buFont typeface="Wingdings" panose="05000000000000000000" pitchFamily="2" charset="2"/>
              <a:buChar char="Ø"/>
            </a:pPr>
            <a:r>
              <a:rPr lang="zh-CN" altLang="en-US" dirty="0"/>
              <a:t>或者患者勾结医生套保牟利，（患者在特定时间段内大量找</a:t>
            </a:r>
            <a:r>
              <a:rPr lang="zh-CN" altLang="en-US" dirty="0" smtClean="0"/>
              <a:t>不同医生</a:t>
            </a:r>
            <a:r>
              <a:rPr lang="zh-CN" altLang="en-US" dirty="0"/>
              <a:t>开</a:t>
            </a:r>
            <a:r>
              <a:rPr lang="zh-CN" altLang="en-US" dirty="0" smtClean="0"/>
              <a:t>药）</a:t>
            </a:r>
            <a:endParaRPr lang="en-US" altLang="zh-CN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2D9D6669-1A75-4123-B45E-B5BB3A1992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应用</a:t>
            </a:r>
            <a:r>
              <a:rPr lang="zh-CN" altLang="en-US" dirty="0" smtClean="0"/>
              <a:t>场景：</a:t>
            </a:r>
            <a:r>
              <a:rPr lang="zh-CN" altLang="en-US" dirty="0"/>
              <a:t>团伙</a:t>
            </a:r>
            <a:r>
              <a:rPr lang="zh-CN" altLang="en-US" dirty="0" smtClean="0"/>
              <a:t>作案和</a:t>
            </a:r>
            <a:r>
              <a:rPr lang="zh-CN" altLang="en-US" dirty="0"/>
              <a:t>单点</a:t>
            </a:r>
            <a:r>
              <a:rPr lang="zh-CN" altLang="en-US" dirty="0" smtClean="0"/>
              <a:t>作案</a:t>
            </a:r>
            <a:endParaRPr lang="zh-CN" altLang="en-US" dirty="0"/>
          </a:p>
        </p:txBody>
      </p:sp>
      <p:sp>
        <p:nvSpPr>
          <p:cNvPr id="4" name="内容占位符 1">
            <a:extLst>
              <a:ext uri="{FF2B5EF4-FFF2-40B4-BE49-F238E27FC236}">
                <a16:creationId xmlns:a16="http://schemas.microsoft.com/office/drawing/2014/main" id="{4E7EC69C-481F-4715-8284-9BF328DADB31}"/>
              </a:ext>
            </a:extLst>
          </p:cNvPr>
          <p:cNvSpPr txBox="1">
            <a:spLocks/>
          </p:cNvSpPr>
          <p:nvPr/>
        </p:nvSpPr>
        <p:spPr>
          <a:xfrm>
            <a:off x="574410" y="3959051"/>
            <a:ext cx="8372163" cy="2552282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b="1" dirty="0" smtClean="0"/>
              <a:t>场景</a:t>
            </a:r>
            <a:r>
              <a:rPr lang="en-US" altLang="zh-CN" sz="2400" b="1" dirty="0" smtClean="0"/>
              <a:t>2</a:t>
            </a:r>
            <a:r>
              <a:rPr lang="zh-CN" altLang="en-US" sz="2400" b="1" dirty="0" smtClean="0"/>
              <a:t>：单点作案</a:t>
            </a:r>
            <a:endParaRPr lang="en-US" altLang="zh-CN" sz="2400" b="1" dirty="0" smtClean="0"/>
          </a:p>
          <a:p>
            <a:pPr lvl="1">
              <a:buFont typeface="Wingdings" panose="05000000000000000000" pitchFamily="2" charset="2"/>
              <a:buChar char="Ø"/>
            </a:pPr>
            <a:r>
              <a:rPr lang="zh-CN" altLang="en-US" sz="2000" b="1" dirty="0" smtClean="0"/>
              <a:t>问题</a:t>
            </a:r>
            <a:r>
              <a:rPr lang="en-US" altLang="zh-CN" sz="2000" b="1" dirty="0" smtClean="0"/>
              <a:t>1</a:t>
            </a:r>
            <a:r>
              <a:rPr lang="zh-CN" altLang="en-US" sz="2000" b="1" dirty="0" smtClean="0"/>
              <a:t>：患者骗保</a:t>
            </a:r>
            <a:endParaRPr lang="en-US" altLang="zh-CN" sz="2000" b="1" dirty="0" smtClean="0"/>
          </a:p>
          <a:p>
            <a:pPr lvl="2">
              <a:buFont typeface="Wingdings" panose="05000000000000000000" pitchFamily="2" charset="2"/>
              <a:buChar char="Ø"/>
            </a:pPr>
            <a:r>
              <a:rPr lang="zh-CN" altLang="en-US" sz="1800" dirty="0" smtClean="0"/>
              <a:t>医嘱数量多、金额大的列为高嫌疑</a:t>
            </a:r>
            <a:endParaRPr lang="en-US" altLang="zh-CN" sz="1800" dirty="0" smtClean="0"/>
          </a:p>
          <a:p>
            <a:pPr lvl="2">
              <a:buFont typeface="Wingdings" panose="05000000000000000000" pitchFamily="2" charset="2"/>
              <a:buChar char="Ø"/>
            </a:pPr>
            <a:r>
              <a:rPr lang="zh-CN" altLang="en-US" sz="1800" dirty="0" smtClean="0"/>
              <a:t>已故患者对应医保卡在其死亡时间之后仍发生就医行为 等</a:t>
            </a:r>
            <a:endParaRPr lang="en-US" altLang="zh-CN" sz="1800" dirty="0" smtClean="0"/>
          </a:p>
          <a:p>
            <a:pPr lvl="1">
              <a:buFont typeface="Wingdings" panose="05000000000000000000" pitchFamily="2" charset="2"/>
              <a:buChar char="Ø"/>
            </a:pPr>
            <a:r>
              <a:rPr lang="zh-CN" altLang="en-US" sz="2000" b="1" dirty="0" smtClean="0"/>
              <a:t>问题</a:t>
            </a:r>
            <a:r>
              <a:rPr lang="en-US" altLang="zh-CN" sz="2000" b="1" dirty="0" smtClean="0"/>
              <a:t>2</a:t>
            </a:r>
            <a:r>
              <a:rPr lang="zh-CN" altLang="en-US" sz="2000" b="1" dirty="0" smtClean="0"/>
              <a:t>：医生骗保</a:t>
            </a:r>
            <a:endParaRPr lang="en-US" altLang="zh-CN" sz="2000" b="1" dirty="0" smtClean="0"/>
          </a:p>
          <a:p>
            <a:pPr lvl="2">
              <a:buFont typeface="Wingdings" panose="05000000000000000000" pitchFamily="2" charset="2"/>
              <a:buChar char="Ø"/>
            </a:pPr>
            <a:r>
              <a:rPr lang="zh-CN" altLang="en-US" sz="1800" dirty="0" smtClean="0"/>
              <a:t>开出医嘱数量多、金额大的为高嫌疑</a:t>
            </a:r>
            <a:endParaRPr lang="en-US" altLang="zh-CN" sz="1800" dirty="0" smtClean="0"/>
          </a:p>
          <a:p>
            <a:pPr lvl="2">
              <a:buFont typeface="Wingdings" panose="05000000000000000000" pitchFamily="2" charset="2"/>
              <a:buChar char="Ø"/>
            </a:pPr>
            <a:r>
              <a:rPr lang="zh-CN" altLang="en-US" sz="1800" dirty="0" smtClean="0"/>
              <a:t>医生跨科室开医嘱</a:t>
            </a:r>
            <a:endParaRPr lang="en-US" altLang="zh-CN" sz="1800" dirty="0" smtClean="0"/>
          </a:p>
          <a:p>
            <a:pPr lvl="2">
              <a:buFont typeface="Wingdings" panose="05000000000000000000" pitchFamily="2" charset="2"/>
              <a:buChar char="Ø"/>
            </a:pPr>
            <a:r>
              <a:rPr lang="zh-CN" altLang="en-US" sz="1800" dirty="0" smtClean="0"/>
              <a:t>医生在一段时间内频繁与相同患者发生联系</a:t>
            </a:r>
            <a:endParaRPr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4918775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504820" y="975600"/>
            <a:ext cx="8372163" cy="574183"/>
          </a:xfrm>
        </p:spPr>
        <p:txBody>
          <a:bodyPr/>
          <a:lstStyle/>
          <a:p>
            <a:r>
              <a:rPr lang="zh-CN" altLang="en-US" dirty="0" smtClean="0"/>
              <a:t>反团伙作案：社区发现</a:t>
            </a:r>
            <a:endParaRPr lang="zh-CN" altLang="en-US" dirty="0"/>
          </a:p>
        </p:txBody>
      </p:sp>
      <p:sp>
        <p:nvSpPr>
          <p:cNvPr id="4" name="内容占位符 4"/>
          <p:cNvSpPr txBox="1"/>
          <p:nvPr/>
        </p:nvSpPr>
        <p:spPr>
          <a:xfrm>
            <a:off x="90435" y="2127175"/>
            <a:ext cx="2602523" cy="4434399"/>
          </a:xfrm>
          <a:prstGeom prst="rect">
            <a:avLst/>
          </a:prstGeom>
          <a:ln w="12700" cmpd="sng">
            <a:solidFill>
              <a:srgbClr val="3F6EAA"/>
            </a:solidFill>
            <a:prstDash val="solid"/>
          </a:ln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2000" dirty="0"/>
          </a:p>
          <a:p>
            <a:r>
              <a:rPr lang="zh-CN" altLang="en-US" sz="1600" dirty="0" smtClean="0"/>
              <a:t>针对患者进行</a:t>
            </a:r>
            <a:r>
              <a:rPr lang="zh-CN" alt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社区发现</a:t>
            </a:r>
          </a:p>
          <a:p>
            <a:r>
              <a:rPr lang="zh-CN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具有欺诈行为的患者间有较高相似度</a:t>
            </a:r>
            <a:endParaRPr lang="en-US" altLang="zh-CN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sz="1600" b="1" dirty="0" smtClean="0">
                <a:cs typeface="Times New Roman" panose="02020603050405020304" pitchFamily="18" charset="0"/>
              </a:rPr>
              <a:t>相应</a:t>
            </a:r>
            <a:r>
              <a:rPr lang="zh-CN" alt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特征</a:t>
            </a:r>
            <a:r>
              <a:rPr lang="zh-CN" altLang="en-US" sz="1600" dirty="0" smtClean="0">
                <a:cs typeface="Times New Roman" panose="02020603050405020304" pitchFamily="18" charset="0"/>
              </a:rPr>
              <a:t>包括</a:t>
            </a:r>
            <a:endParaRPr lang="en-US" altLang="zh-CN" sz="1600" dirty="0" smtClean="0">
              <a:cs typeface="Times New Roman" panose="02020603050405020304" pitchFamily="18" charset="0"/>
            </a:endParaRPr>
          </a:p>
          <a:p>
            <a:pPr lvl="1"/>
            <a:r>
              <a:rPr lang="zh-CN" altLang="en-US" sz="1400" dirty="0" smtClean="0">
                <a:cs typeface="Times New Roman" panose="02020603050405020304" pitchFamily="18" charset="0"/>
              </a:rPr>
              <a:t>医嘱时间窗口</a:t>
            </a:r>
            <a:endParaRPr lang="en-US" altLang="zh-CN" sz="1400" dirty="0" smtClean="0">
              <a:cs typeface="Times New Roman" panose="02020603050405020304" pitchFamily="18" charset="0"/>
            </a:endParaRPr>
          </a:p>
          <a:p>
            <a:pPr lvl="1"/>
            <a:r>
              <a:rPr lang="zh-CN" altLang="en-US" sz="1400" dirty="0" smtClean="0"/>
              <a:t>医嘱项分布</a:t>
            </a:r>
            <a:endParaRPr lang="en-US" altLang="zh-CN" sz="1400" dirty="0" smtClean="0"/>
          </a:p>
          <a:p>
            <a:pPr lvl="1"/>
            <a:r>
              <a:rPr lang="zh-CN" altLang="en-US" sz="1400" dirty="0" smtClean="0">
                <a:cs typeface="Times New Roman" panose="02020603050405020304" pitchFamily="18" charset="0"/>
              </a:rPr>
              <a:t>相关医生分布</a:t>
            </a:r>
            <a:endParaRPr lang="en-US" altLang="zh-CN" sz="1400" dirty="0" smtClean="0">
              <a:cs typeface="Times New Roman" panose="02020603050405020304" pitchFamily="18" charset="0"/>
            </a:endParaRPr>
          </a:p>
          <a:p>
            <a:pPr lvl="1"/>
            <a:r>
              <a:rPr lang="zh-CN" altLang="en-US" sz="1400" dirty="0" smtClean="0">
                <a:cs typeface="Times New Roman" panose="02020603050405020304" pitchFamily="18" charset="0"/>
              </a:rPr>
              <a:t>医嘱费用均值及方差</a:t>
            </a:r>
            <a:endParaRPr lang="en-US" altLang="zh-CN" sz="1400" dirty="0" smtClean="0">
              <a:cs typeface="Times New Roman" panose="02020603050405020304" pitchFamily="18" charset="0"/>
            </a:endParaRPr>
          </a:p>
          <a:p>
            <a:pPr lvl="1"/>
            <a:r>
              <a:rPr lang="zh-CN" altLang="en-US" sz="1400" dirty="0" smtClean="0">
                <a:cs typeface="Times New Roman" panose="02020603050405020304" pitchFamily="18" charset="0"/>
              </a:rPr>
              <a:t>医嘱费用分布</a:t>
            </a:r>
            <a:endParaRPr lang="en-US" altLang="zh-CN" sz="1400" dirty="0">
              <a:cs typeface="Times New Roman" panose="02020603050405020304" pitchFamily="18" charset="0"/>
            </a:endParaRPr>
          </a:p>
        </p:txBody>
      </p:sp>
      <p:sp>
        <p:nvSpPr>
          <p:cNvPr id="14" name="内容占位符 4"/>
          <p:cNvSpPr txBox="1"/>
          <p:nvPr/>
        </p:nvSpPr>
        <p:spPr>
          <a:xfrm>
            <a:off x="2929237" y="2127175"/>
            <a:ext cx="2874363" cy="4434399"/>
          </a:xfrm>
          <a:prstGeom prst="rect">
            <a:avLst/>
          </a:prstGeom>
          <a:ln w="12700" cmpd="sng">
            <a:solidFill>
              <a:srgbClr val="004098"/>
            </a:solidFill>
            <a:prstDash val="solid"/>
          </a:ln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2000" dirty="0" smtClean="0"/>
          </a:p>
          <a:p>
            <a:pPr algn="l"/>
            <a:r>
              <a:rPr lang="zh-CN" altLang="en-US" sz="1600" dirty="0" smtClean="0"/>
              <a:t>针对患者--医生对进行</a:t>
            </a:r>
            <a:r>
              <a:rPr lang="zh-CN" altLang="en-US" sz="1600" b="1" dirty="0" smtClean="0"/>
              <a:t>聚类算法</a:t>
            </a:r>
          </a:p>
          <a:p>
            <a:pPr algn="l"/>
            <a:r>
              <a:rPr lang="zh-CN" altLang="en-US" sz="1600" dirty="0" smtClean="0"/>
              <a:t>具有欺诈行为的患者--医生团伙带有相似的行为特征</a:t>
            </a:r>
          </a:p>
          <a:p>
            <a:pPr algn="l"/>
            <a:r>
              <a:rPr lang="zh-CN" altLang="en-US" sz="1600" b="1" dirty="0" smtClean="0">
                <a:cs typeface="Times New Roman" panose="02020603050405020304" pitchFamily="18" charset="0"/>
              </a:rPr>
              <a:t>相应特征</a:t>
            </a:r>
            <a:r>
              <a:rPr lang="zh-CN" altLang="en-US" sz="1600" dirty="0" smtClean="0">
                <a:cs typeface="Times New Roman" panose="02020603050405020304" pitchFamily="18" charset="0"/>
              </a:rPr>
              <a:t>包括</a:t>
            </a:r>
          </a:p>
          <a:p>
            <a:pPr lvl="1" algn="l"/>
            <a:r>
              <a:rPr lang="zh-CN" altLang="en-US" sz="1400" dirty="0" smtClean="0">
                <a:cs typeface="Times New Roman" panose="02020603050405020304" pitchFamily="18" charset="0"/>
              </a:rPr>
              <a:t>相关医嘱数量</a:t>
            </a:r>
          </a:p>
          <a:p>
            <a:pPr lvl="1" algn="l"/>
            <a:r>
              <a:rPr lang="zh-CN" altLang="en-US" sz="1400" dirty="0" smtClean="0">
                <a:cs typeface="Times New Roman" panose="02020603050405020304" pitchFamily="18" charset="0"/>
              </a:rPr>
              <a:t>医嘱时间窗口</a:t>
            </a:r>
          </a:p>
          <a:p>
            <a:pPr lvl="1" algn="l"/>
            <a:r>
              <a:rPr lang="zh-CN" altLang="en-US" sz="1400" dirty="0" smtClean="0">
                <a:cs typeface="Times New Roman" panose="02020603050405020304" pitchFamily="18" charset="0"/>
              </a:rPr>
              <a:t>医嘱项分布</a:t>
            </a:r>
          </a:p>
          <a:p>
            <a:pPr lvl="1" algn="l"/>
            <a:r>
              <a:rPr lang="zh-CN" altLang="en-US" sz="1400" dirty="0" smtClean="0">
                <a:cs typeface="Times New Roman" panose="02020603050405020304" pitchFamily="18" charset="0"/>
              </a:rPr>
              <a:t>医嘱费用均值及方差</a:t>
            </a:r>
          </a:p>
          <a:p>
            <a:pPr lvl="1" algn="l"/>
            <a:r>
              <a:rPr lang="zh-CN" altLang="en-US" sz="1400" dirty="0" smtClean="0">
                <a:cs typeface="Times New Roman" panose="02020603050405020304" pitchFamily="18" charset="0"/>
              </a:rPr>
              <a:t>医嘱费用分布</a:t>
            </a:r>
            <a:endParaRPr lang="zh-CN" altLang="en-US" sz="1400" dirty="0">
              <a:cs typeface="Times New Roman" panose="02020603050405020304" pitchFamily="18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90435" y="1758461"/>
            <a:ext cx="1424464" cy="6341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患者团伙</a:t>
            </a:r>
            <a:endParaRPr lang="zh-CN" altLang="en-US" dirty="0"/>
          </a:p>
        </p:txBody>
      </p:sp>
      <p:sp>
        <p:nvSpPr>
          <p:cNvPr id="18" name="矩形 17"/>
          <p:cNvSpPr/>
          <p:nvPr/>
        </p:nvSpPr>
        <p:spPr>
          <a:xfrm>
            <a:off x="2929237" y="1758461"/>
            <a:ext cx="1507732" cy="6341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医</a:t>
            </a:r>
            <a:r>
              <a:rPr lang="zh-CN" altLang="en-US" dirty="0" smtClean="0"/>
              <a:t>患团伙</a:t>
            </a:r>
            <a:endParaRPr lang="zh-CN" altLang="en-US" dirty="0"/>
          </a:p>
        </p:txBody>
      </p:sp>
      <p:grpSp>
        <p:nvGrpSpPr>
          <p:cNvPr id="23" name="组合 22"/>
          <p:cNvGrpSpPr/>
          <p:nvPr/>
        </p:nvGrpSpPr>
        <p:grpSpPr>
          <a:xfrm>
            <a:off x="6201601" y="2127175"/>
            <a:ext cx="2923353" cy="4434399"/>
            <a:chOff x="1068657" y="5317442"/>
            <a:chExt cx="7521310" cy="1304259"/>
          </a:xfrm>
        </p:grpSpPr>
        <p:sp>
          <p:nvSpPr>
            <p:cNvPr id="24" name="矩形 23"/>
            <p:cNvSpPr/>
            <p:nvPr/>
          </p:nvSpPr>
          <p:spPr>
            <a:xfrm>
              <a:off x="1068657" y="5317442"/>
              <a:ext cx="7393890" cy="1304259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zh-CN" altLang="en-US" dirty="0"/>
            </a:p>
          </p:txBody>
        </p:sp>
        <p:sp>
          <p:nvSpPr>
            <p:cNvPr id="25" name="矩形 24"/>
            <p:cNvSpPr/>
            <p:nvPr/>
          </p:nvSpPr>
          <p:spPr>
            <a:xfrm>
              <a:off x="2850653" y="5317442"/>
              <a:ext cx="3866299" cy="233483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b="1" dirty="0"/>
                <a:t>表征</a:t>
              </a:r>
              <a:r>
                <a:rPr lang="zh-CN" altLang="en-US" b="1" dirty="0" smtClean="0"/>
                <a:t>学习</a:t>
              </a:r>
              <a:endParaRPr lang="zh-CN" altLang="en-US" b="1" dirty="0"/>
            </a:p>
          </p:txBody>
        </p:sp>
        <p:sp>
          <p:nvSpPr>
            <p:cNvPr id="26" name="矩形 25"/>
            <p:cNvSpPr/>
            <p:nvPr/>
          </p:nvSpPr>
          <p:spPr>
            <a:xfrm>
              <a:off x="1461945" y="5748641"/>
              <a:ext cx="6643714" cy="28818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b="1" dirty="0"/>
                <a:t>训练</a:t>
              </a:r>
              <a:r>
                <a:rPr lang="zh-CN" altLang="en-US" b="1" dirty="0" smtClean="0"/>
                <a:t>机器学习模型</a:t>
              </a:r>
              <a:endParaRPr lang="en-US" altLang="zh-CN" b="1" dirty="0"/>
            </a:p>
          </p:txBody>
        </p:sp>
        <p:cxnSp>
          <p:nvCxnSpPr>
            <p:cNvPr id="27" name="直接箭头连接符 26"/>
            <p:cNvCxnSpPr>
              <a:stCxn id="25" idx="2"/>
              <a:endCxn id="26" idx="0"/>
            </p:cNvCxnSpPr>
            <p:nvPr/>
          </p:nvCxnSpPr>
          <p:spPr>
            <a:xfrm>
              <a:off x="4783802" y="5550925"/>
              <a:ext cx="0" cy="19771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矩形 27"/>
            <p:cNvSpPr/>
            <p:nvPr/>
          </p:nvSpPr>
          <p:spPr>
            <a:xfrm>
              <a:off x="1353027" y="5568539"/>
              <a:ext cx="7183723" cy="15389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400" dirty="0"/>
                <a:t>使用</a:t>
              </a:r>
              <a:r>
                <a:rPr lang="en-US" altLang="zh-CN" sz="1400" dirty="0"/>
                <a:t>Graph2Vec</a:t>
              </a:r>
              <a:r>
                <a:rPr lang="zh-CN" altLang="en-US" sz="1400" dirty="0"/>
                <a:t>、</a:t>
              </a:r>
              <a:r>
                <a:rPr lang="en-US" altLang="zh-CN" sz="1400" dirty="0"/>
                <a:t>Graph Kernel</a:t>
              </a:r>
              <a:r>
                <a:rPr lang="zh-CN" altLang="en-US" sz="1400" dirty="0"/>
                <a:t>等当今流行算法，将图转换为向量</a:t>
              </a:r>
              <a:endParaRPr lang="en-US" altLang="zh-CN" sz="1400" dirty="0"/>
            </a:p>
          </p:txBody>
        </p:sp>
        <p:sp>
          <p:nvSpPr>
            <p:cNvPr id="29" name="矩形 28"/>
            <p:cNvSpPr/>
            <p:nvPr/>
          </p:nvSpPr>
          <p:spPr>
            <a:xfrm>
              <a:off x="1461943" y="6328353"/>
              <a:ext cx="6669952" cy="273465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b="1" dirty="0"/>
                <a:t>打分模型</a:t>
              </a:r>
              <a:endParaRPr lang="en-US" altLang="zh-CN" b="1" dirty="0"/>
            </a:p>
          </p:txBody>
        </p:sp>
        <p:cxnSp>
          <p:nvCxnSpPr>
            <p:cNvPr id="30" name="直接箭头连接符 29"/>
            <p:cNvCxnSpPr>
              <a:stCxn id="26" idx="2"/>
              <a:endCxn id="29" idx="0"/>
            </p:cNvCxnSpPr>
            <p:nvPr/>
          </p:nvCxnSpPr>
          <p:spPr>
            <a:xfrm>
              <a:off x="4783802" y="6036825"/>
              <a:ext cx="13118" cy="29152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矩形 30"/>
            <p:cNvSpPr/>
            <p:nvPr/>
          </p:nvSpPr>
          <p:spPr>
            <a:xfrm>
              <a:off x="1836705" y="6073960"/>
              <a:ext cx="6753262" cy="2172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400" dirty="0"/>
                <a:t>将学习到的表征训练机器学习模型，用以分辨社区</a:t>
              </a:r>
              <a:r>
                <a:rPr lang="zh-CN" altLang="en-US" sz="1400" dirty="0" smtClean="0"/>
                <a:t>类型，对</a:t>
              </a:r>
              <a:r>
                <a:rPr lang="zh-CN" altLang="en-US" sz="1400" dirty="0"/>
                <a:t>每个社区的可疑程度进行判断</a:t>
              </a:r>
              <a:endParaRPr lang="en-US" altLang="zh-CN" sz="1400" dirty="0"/>
            </a:p>
          </p:txBody>
        </p:sp>
      </p:grpSp>
      <p:sp>
        <p:nvSpPr>
          <p:cNvPr id="32" name="矩形 31"/>
          <p:cNvSpPr/>
          <p:nvPr/>
        </p:nvSpPr>
        <p:spPr>
          <a:xfrm>
            <a:off x="6613749" y="1758461"/>
            <a:ext cx="2063679" cy="36933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zh-CN" altLang="en-US" dirty="0" smtClean="0"/>
              <a:t>社区精确识别流程</a:t>
            </a:r>
            <a:endParaRPr lang="zh-CN" altLang="en-US" dirty="0"/>
          </a:p>
        </p:txBody>
      </p:sp>
      <p:sp>
        <p:nvSpPr>
          <p:cNvPr id="33" name="燕尾形 32"/>
          <p:cNvSpPr/>
          <p:nvPr/>
        </p:nvSpPr>
        <p:spPr>
          <a:xfrm>
            <a:off x="5861982" y="3846992"/>
            <a:ext cx="313263" cy="472273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2887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>
          <a:xfrm>
            <a:off x="687632" y="1710577"/>
            <a:ext cx="3502531" cy="4730415"/>
          </a:xfrm>
        </p:spPr>
        <p:txBody>
          <a:bodyPr>
            <a:normAutofit/>
          </a:bodyPr>
          <a:lstStyle/>
          <a:p>
            <a:r>
              <a:rPr lang="zh-CN" altLang="en-US" b="1" dirty="0" smtClean="0"/>
              <a:t>核心思想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观察患者医疗行为流程是否合理</a:t>
            </a:r>
            <a:endParaRPr lang="en-US" altLang="zh-CN" dirty="0" smtClean="0"/>
          </a:p>
          <a:p>
            <a:r>
              <a:rPr lang="zh-CN" altLang="en-US" b="1" dirty="0" smtClean="0"/>
              <a:t>主要方法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基于</a:t>
            </a:r>
            <a:r>
              <a:rPr lang="zh-CN" altLang="en-US" b="1" dirty="0" smtClean="0"/>
              <a:t>子图匹配</a:t>
            </a:r>
            <a:r>
              <a:rPr lang="zh-CN" altLang="en-US" dirty="0" smtClean="0"/>
              <a:t>的规则系统</a:t>
            </a:r>
            <a:endParaRPr lang="en-US" altLang="zh-CN" dirty="0" smtClean="0"/>
          </a:p>
          <a:p>
            <a:r>
              <a:rPr lang="zh-CN" altLang="en-US" b="1" dirty="0" smtClean="0"/>
              <a:t>具体操作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根据已有数据以及相关医疗知识，构建医疗流程图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对各个患者医疗行为按照时间序列构图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根据匹配情况判断是否发生欺诈行为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反单点作案：反欺诈算法</a:t>
            </a:r>
            <a:endParaRPr lang="en-US" dirty="0"/>
          </a:p>
        </p:txBody>
      </p:sp>
      <p:pic>
        <p:nvPicPr>
          <p:cNvPr id="36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3966672" y="2431699"/>
            <a:ext cx="5177328" cy="3054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7826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zh-CN" altLang="en-US" sz="2400" b="1" dirty="0"/>
              <a:t>已</a:t>
            </a:r>
            <a:r>
              <a:rPr lang="zh-CN" altLang="en-US" sz="2400" b="1" dirty="0" smtClean="0"/>
              <a:t>完成项目</a:t>
            </a:r>
            <a:r>
              <a:rPr lang="zh-CN" altLang="en-US" sz="2400" dirty="0" smtClean="0"/>
              <a:t>：</a:t>
            </a:r>
            <a:endParaRPr lang="en-US" altLang="zh-CN" sz="2400" dirty="0"/>
          </a:p>
          <a:p>
            <a:pPr lvl="1"/>
            <a:r>
              <a:rPr lang="zh-CN" altLang="en-US" sz="2000" dirty="0"/>
              <a:t>将</a:t>
            </a:r>
            <a:r>
              <a:rPr lang="zh-CN" altLang="en-US" sz="2000" dirty="0" smtClean="0"/>
              <a:t>真实数据整理，存入到图数据库中</a:t>
            </a:r>
            <a:endParaRPr lang="en-US" altLang="zh-CN" sz="2000" dirty="0" smtClean="0"/>
          </a:p>
          <a:p>
            <a:pPr lvl="1"/>
            <a:r>
              <a:rPr lang="zh-CN" altLang="en-US" sz="2000" dirty="0">
                <a:solidFill>
                  <a:srgbClr val="FF0000"/>
                </a:solidFill>
              </a:rPr>
              <a:t>测试数据</a:t>
            </a:r>
            <a:r>
              <a:rPr lang="zh-CN" altLang="en-US" sz="2000" dirty="0" smtClean="0">
                <a:solidFill>
                  <a:srgbClr val="FF0000"/>
                </a:solidFill>
              </a:rPr>
              <a:t>集：节点数量在十万级</a:t>
            </a:r>
            <a:endParaRPr lang="en-US" altLang="zh-CN" sz="2000" dirty="0" smtClean="0">
              <a:solidFill>
                <a:srgbClr val="FF0000"/>
              </a:solidFill>
            </a:endParaRPr>
          </a:p>
          <a:p>
            <a:r>
              <a:rPr lang="zh-CN" altLang="en-US" sz="2400" b="1" dirty="0" smtClean="0"/>
              <a:t>正在进行</a:t>
            </a:r>
            <a:r>
              <a:rPr lang="zh-CN" altLang="en-US" sz="2400" dirty="0" smtClean="0"/>
              <a:t>：</a:t>
            </a:r>
            <a:endParaRPr lang="en-US" altLang="zh-CN" sz="2400" dirty="0"/>
          </a:p>
          <a:p>
            <a:pPr lvl="1"/>
            <a:r>
              <a:rPr lang="zh-CN" altLang="en-US" sz="2000" dirty="0" smtClean="0"/>
              <a:t>对患者两两之间计算相似度并聚类</a:t>
            </a:r>
            <a:endParaRPr lang="en-US" altLang="zh-CN" sz="2000" dirty="0" smtClean="0"/>
          </a:p>
          <a:p>
            <a:r>
              <a:rPr lang="zh-CN" altLang="en-US" sz="2400" b="1" dirty="0" smtClean="0"/>
              <a:t>指标</a:t>
            </a:r>
            <a:r>
              <a:rPr lang="zh-CN" altLang="en-US" sz="2400" dirty="0" smtClean="0"/>
              <a:t>：</a:t>
            </a:r>
            <a:endParaRPr lang="en-US" altLang="zh-CN" sz="2400" dirty="0" smtClean="0"/>
          </a:p>
          <a:p>
            <a:pPr lvl="1"/>
            <a:r>
              <a:rPr lang="zh-CN" altLang="en-US" sz="2000" dirty="0" smtClean="0">
                <a:solidFill>
                  <a:srgbClr val="FF0000"/>
                </a:solidFill>
              </a:rPr>
              <a:t>模拟构建城市典型医保数据图</a:t>
            </a:r>
            <a:endParaRPr lang="en-US" altLang="zh-CN" sz="2000" dirty="0" smtClean="0">
              <a:solidFill>
                <a:srgbClr val="FF0000"/>
              </a:solidFill>
            </a:endParaRPr>
          </a:p>
          <a:p>
            <a:pPr lvl="1"/>
            <a:r>
              <a:rPr lang="zh-CN" altLang="en-US" sz="2000" dirty="0" smtClean="0">
                <a:solidFill>
                  <a:srgbClr val="FF0000"/>
                </a:solidFill>
              </a:rPr>
              <a:t>完成反欺诈分析与检测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完成情况及指标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77771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目录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Freeform 10"/>
          <p:cNvSpPr>
            <a:spLocks/>
          </p:cNvSpPr>
          <p:nvPr userDrawn="1"/>
        </p:nvSpPr>
        <p:spPr bwMode="auto">
          <a:xfrm>
            <a:off x="1320563" y="2384443"/>
            <a:ext cx="1502166" cy="1403140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5" name="文本框 4"/>
          <p:cNvSpPr txBox="1"/>
          <p:nvPr userDrawn="1"/>
        </p:nvSpPr>
        <p:spPr>
          <a:xfrm>
            <a:off x="1667363" y="2619103"/>
            <a:ext cx="808566" cy="928762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sz="4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2-3</a:t>
            </a:r>
            <a:endParaRPr lang="zh-CN" altLang="en-US" sz="4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3092632" y="3787583"/>
            <a:ext cx="450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3023101" y="2696047"/>
            <a:ext cx="43873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dirty="0" smtClean="0"/>
              <a:t>HLS</a:t>
            </a:r>
            <a:r>
              <a:rPr lang="zh-CN" altLang="en-US" sz="4400" dirty="0" smtClean="0"/>
              <a:t>对接与实现</a:t>
            </a:r>
            <a:endParaRPr lang="zh-CN" altLang="en-US" sz="4400" dirty="0"/>
          </a:p>
        </p:txBody>
      </p:sp>
    </p:spTree>
    <p:extLst>
      <p:ext uri="{BB962C8B-B14F-4D97-AF65-F5344CB8AC3E}">
        <p14:creationId xmlns:p14="http://schemas.microsoft.com/office/powerpoint/2010/main" val="248297269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ts val="600"/>
              </a:spcBef>
              <a:buClr>
                <a:schemeClr val="accent1"/>
              </a:buClr>
              <a:buSzPct val="76000"/>
              <a:buFont typeface="Wingdings 3" panose="05040102010807070707" pitchFamily="18" charset="2"/>
              <a:buChar char=""/>
              <a:defRPr kumimoji="1" sz="2600">
                <a:solidFill>
                  <a:schemeClr val="tx1"/>
                </a:solidFill>
                <a:latin typeface="Gill Sans MT" panose="020B0502020104020203" pitchFamily="34" charset="0"/>
                <a:ea typeface="微软雅黑" panose="020B0503020204020204" pitchFamily="34" charset="-122"/>
                <a:sym typeface="Times New Roman" panose="02020603050405020304" pitchFamily="18" charset="0"/>
              </a:defRPr>
            </a:lvl1pPr>
            <a:lvl2pPr marL="742950" indent="-285750">
              <a:spcBef>
                <a:spcPts val="500"/>
              </a:spcBef>
              <a:buClr>
                <a:schemeClr val="accent2"/>
              </a:buClr>
              <a:buSzPct val="76000"/>
              <a:buFont typeface="Wingdings 3" panose="05040102010807070707" pitchFamily="18" charset="2"/>
              <a:buChar char=""/>
              <a:defRPr kumimoji="1" sz="2300">
                <a:solidFill>
                  <a:schemeClr val="tx2"/>
                </a:solidFill>
                <a:latin typeface="Gill Sans MT" panose="020B0502020104020203" pitchFamily="34" charset="0"/>
                <a:ea typeface="微软雅黑" panose="020B0503020204020204" pitchFamily="34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ts val="500"/>
              </a:spcBef>
              <a:buClr>
                <a:srgbClr val="BCBCBC"/>
              </a:buClr>
              <a:buSzPct val="76000"/>
              <a:buFont typeface="Wingdings 3" panose="05040102010807070707" pitchFamily="18" charset="2"/>
              <a:buChar char=""/>
              <a:defRPr kumimoji="1" sz="2000">
                <a:solidFill>
                  <a:schemeClr val="tx1"/>
                </a:solidFill>
                <a:latin typeface="Gill Sans MT" panose="020B0502020104020203" pitchFamily="34" charset="0"/>
                <a:ea typeface="微软雅黑" panose="020B0503020204020204" pitchFamily="34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ts val="400"/>
              </a:spcBef>
              <a:buClr>
                <a:srgbClr val="8BA2B4"/>
              </a:buClr>
              <a:buSzPct val="70000"/>
              <a:buFont typeface="Wingdings" panose="05000000000000000000" pitchFamily="2" charset="2"/>
              <a:buChar char=""/>
              <a:defRPr kumimoji="1" sz="2000">
                <a:solidFill>
                  <a:schemeClr val="tx1"/>
                </a:solidFill>
                <a:latin typeface="Gill Sans MT" panose="020B0502020104020203" pitchFamily="34" charset="0"/>
                <a:ea typeface="微软雅黑" panose="020B0503020204020204" pitchFamily="34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ts val="3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kumimoji="1" sz="1600">
                <a:solidFill>
                  <a:schemeClr val="tx1"/>
                </a:solidFill>
                <a:latin typeface="Gill Sans MT" panose="020B0502020104020203" pitchFamily="34" charset="0"/>
                <a:ea typeface="微软雅黑" panose="020B0503020204020204" pitchFamily="34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kumimoji="1" sz="1600">
                <a:solidFill>
                  <a:schemeClr val="tx1"/>
                </a:solidFill>
                <a:latin typeface="Gill Sans MT" panose="020B0502020104020203" pitchFamily="34" charset="0"/>
                <a:ea typeface="微软雅黑" panose="020B0503020204020204" pitchFamily="34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kumimoji="1" sz="1600">
                <a:solidFill>
                  <a:schemeClr val="tx1"/>
                </a:solidFill>
                <a:latin typeface="Gill Sans MT" panose="020B0502020104020203" pitchFamily="34" charset="0"/>
                <a:ea typeface="微软雅黑" panose="020B0503020204020204" pitchFamily="34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kumimoji="1" sz="1600">
                <a:solidFill>
                  <a:schemeClr val="tx1"/>
                </a:solidFill>
                <a:latin typeface="Gill Sans MT" panose="020B0502020104020203" pitchFamily="34" charset="0"/>
                <a:ea typeface="微软雅黑" panose="020B0503020204020204" pitchFamily="34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kumimoji="1" sz="1600">
                <a:solidFill>
                  <a:schemeClr val="tx1"/>
                </a:solidFill>
                <a:latin typeface="Gill Sans MT" panose="020B0502020104020203" pitchFamily="34" charset="0"/>
                <a:ea typeface="微软雅黑" panose="020B0503020204020204" pitchFamily="34" charset="-122"/>
                <a:sym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6F24C6D8-4DD6-46E3-936A-B9B286B53B96}" type="slidenum">
              <a:rPr kumimoji="0" lang="zh-CN" altLang="en-US" sz="1400" smtClean="0">
                <a:solidFill>
                  <a:schemeClr val="tx2"/>
                </a:solidFill>
                <a:latin typeface="Times New Roman" panose="02020603050405020304" pitchFamily="18" charset="0"/>
                <a:ea typeface="MS PMincho"/>
                <a:cs typeface="MS PMincho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25</a:t>
            </a:fld>
            <a:endParaRPr kumimoji="0" lang="zh-CN" altLang="en-US" sz="1400" smtClean="0">
              <a:solidFill>
                <a:schemeClr val="tx2"/>
              </a:solidFill>
              <a:latin typeface="Times New Roman" panose="02020603050405020304" pitchFamily="18" charset="0"/>
              <a:ea typeface="MS PMincho"/>
              <a:cs typeface="MS PMincho"/>
            </a:endParaRPr>
          </a:p>
        </p:txBody>
      </p:sp>
      <p:sp>
        <p:nvSpPr>
          <p:cNvPr id="64" name="标题 2"/>
          <p:cNvSpPr>
            <a:spLocks noGrp="1"/>
          </p:cNvSpPr>
          <p:nvPr>
            <p:ph type="title"/>
          </p:nvPr>
        </p:nvSpPr>
        <p:spPr>
          <a:xfrm>
            <a:off x="494024" y="974277"/>
            <a:ext cx="8372163" cy="574183"/>
          </a:xfrm>
        </p:spPr>
        <p:txBody>
          <a:bodyPr>
            <a:normAutofit fontScale="90000"/>
          </a:bodyPr>
          <a:lstStyle/>
          <a:p>
            <a:r>
              <a:rPr lang="en-US" altLang="zh-CN" b="1" dirty="0" smtClean="0">
                <a:solidFill>
                  <a:schemeClr val="accent1"/>
                </a:solidFill>
              </a:rPr>
              <a:t>HLS</a:t>
            </a:r>
            <a:r>
              <a:rPr lang="zh-CN" altLang="en-US" b="1" dirty="0" smtClean="0">
                <a:solidFill>
                  <a:schemeClr val="accent1"/>
                </a:solidFill>
              </a:rPr>
              <a:t>与其他课题联系</a:t>
            </a:r>
            <a:endParaRPr lang="zh-CN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0" y="1548460"/>
            <a:ext cx="9123261" cy="457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85800" lvl="1" indent="-22860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</a:pPr>
            <a:r>
              <a:rPr lang="zh-CN" altLang="en-US" b="1" dirty="0">
                <a:solidFill>
                  <a:srgbClr val="FF0000"/>
                </a:solidFill>
              </a:rPr>
              <a:t>与课题</a:t>
            </a:r>
            <a:r>
              <a:rPr lang="zh-CN" altLang="en-US" b="1" dirty="0" smtClean="0">
                <a:solidFill>
                  <a:srgbClr val="FF0000"/>
                </a:solidFill>
              </a:rPr>
              <a:t>一</a:t>
            </a:r>
          </a:p>
          <a:p>
            <a:pPr marL="1143000" lvl="2" indent="-22860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</a:pPr>
            <a:r>
              <a:rPr lang="en-US" altLang="zh-CN" dirty="0" smtClean="0"/>
              <a:t>FPGA</a:t>
            </a:r>
            <a:r>
              <a:rPr lang="zh-CN" altLang="en-US" dirty="0" smtClean="0"/>
              <a:t>加速器与众核处理器虽然实现方式不同，但对图数据采用的</a:t>
            </a:r>
            <a:r>
              <a:rPr lang="zh-CN" altLang="en-US" b="1" dirty="0" smtClean="0"/>
              <a:t>操作基本类似</a:t>
            </a:r>
            <a:r>
              <a:rPr lang="zh-CN" altLang="en-US" dirty="0" smtClean="0"/>
              <a:t>。</a:t>
            </a:r>
            <a:r>
              <a:rPr lang="en-US" altLang="zh-CN" dirty="0" smtClean="0"/>
              <a:t>FPGA</a:t>
            </a:r>
            <a:r>
              <a:rPr lang="zh-CN" altLang="en-US" dirty="0" smtClean="0"/>
              <a:t>加速器以硬件模块的形式表达对数据的不同操作，众核处理器则采用指令集体系结构</a:t>
            </a:r>
            <a:r>
              <a:rPr lang="en-US" altLang="zh-CN" dirty="0" smtClean="0"/>
              <a:t>(ISA)</a:t>
            </a:r>
            <a:r>
              <a:rPr lang="zh-CN" altLang="en-US" dirty="0" smtClean="0"/>
              <a:t>的形式。图计算、操作算子与指令集可以</a:t>
            </a:r>
            <a:r>
              <a:rPr lang="zh-CN" altLang="en-US" b="1" dirty="0" smtClean="0"/>
              <a:t>实现对应。</a:t>
            </a:r>
          </a:p>
          <a:p>
            <a:pPr marL="685800" lvl="1" indent="-22860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</a:pPr>
            <a:r>
              <a:rPr lang="zh-CN" altLang="en-US" b="1" dirty="0" smtClean="0">
                <a:solidFill>
                  <a:srgbClr val="FF0000"/>
                </a:solidFill>
              </a:rPr>
              <a:t>与</a:t>
            </a:r>
            <a:r>
              <a:rPr lang="zh-CN" altLang="en-US" b="1" dirty="0">
                <a:solidFill>
                  <a:srgbClr val="FF0000"/>
                </a:solidFill>
              </a:rPr>
              <a:t>课题</a:t>
            </a:r>
            <a:r>
              <a:rPr lang="zh-CN" altLang="en-US" b="1" dirty="0" smtClean="0">
                <a:solidFill>
                  <a:srgbClr val="FF0000"/>
                </a:solidFill>
              </a:rPr>
              <a:t>二</a:t>
            </a:r>
            <a:endParaRPr lang="zh-CN" altLang="en-US" b="1" dirty="0">
              <a:solidFill>
                <a:srgbClr val="FF0000"/>
              </a:solidFill>
            </a:endParaRPr>
          </a:p>
          <a:p>
            <a:pPr marL="1143000" lvl="2" indent="-22860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</a:pPr>
            <a:r>
              <a:rPr lang="zh-CN" altLang="en-US" dirty="0"/>
              <a:t>针对用户描述的算法，</a:t>
            </a:r>
            <a:r>
              <a:rPr lang="en-US" altLang="zh-CN" dirty="0"/>
              <a:t>HLS</a:t>
            </a:r>
            <a:r>
              <a:rPr lang="zh-CN" altLang="en-US" dirty="0"/>
              <a:t>生成部分的模块与既有的加速器框架</a:t>
            </a:r>
            <a:r>
              <a:rPr lang="zh-CN" altLang="en-US" b="1" dirty="0"/>
              <a:t>组合</a:t>
            </a:r>
            <a:r>
              <a:rPr lang="zh-CN" altLang="en-US" dirty="0"/>
              <a:t>，形成完整的加速器。</a:t>
            </a:r>
          </a:p>
          <a:p>
            <a:pPr marL="1143000" lvl="2" indent="-22860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</a:pPr>
            <a:r>
              <a:rPr lang="zh-CN" altLang="en-US" dirty="0"/>
              <a:t>提供图计算异构加速的</a:t>
            </a:r>
            <a:r>
              <a:rPr lang="zh-CN" altLang="en-US" b="1" dirty="0"/>
              <a:t>接口</a:t>
            </a:r>
          </a:p>
          <a:p>
            <a:pPr marL="685800" lvl="1" indent="-22860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</a:pPr>
            <a:r>
              <a:rPr lang="zh-CN" altLang="en-US" b="1" dirty="0">
                <a:solidFill>
                  <a:srgbClr val="FF0000"/>
                </a:solidFill>
              </a:rPr>
              <a:t>与课题</a:t>
            </a:r>
            <a:r>
              <a:rPr lang="zh-CN" altLang="en-US" b="1" dirty="0" smtClean="0">
                <a:solidFill>
                  <a:srgbClr val="FF0000"/>
                </a:solidFill>
              </a:rPr>
              <a:t>四</a:t>
            </a:r>
            <a:endParaRPr lang="zh-CN" altLang="en-US" b="1" dirty="0">
              <a:solidFill>
                <a:srgbClr val="FF0000"/>
              </a:solidFill>
            </a:endParaRPr>
          </a:p>
          <a:p>
            <a:pPr marL="1143000" lvl="2" indent="-22860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</a:pPr>
            <a:r>
              <a:rPr lang="zh-CN" altLang="en-US" dirty="0"/>
              <a:t>对课题四提供的图数据管理、查询等应用的接口进</a:t>
            </a:r>
            <a:r>
              <a:rPr lang="zh-CN" altLang="en-US" dirty="0" smtClean="0"/>
              <a:t>行</a:t>
            </a:r>
            <a:r>
              <a:rPr lang="zh-CN" altLang="en-US" b="1" dirty="0" smtClean="0"/>
              <a:t>包装</a:t>
            </a:r>
          </a:p>
          <a:p>
            <a:pPr marL="685800" lvl="1" indent="-22860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</a:pPr>
            <a:r>
              <a:rPr lang="zh-CN" altLang="en-US" b="1" dirty="0" smtClean="0">
                <a:solidFill>
                  <a:srgbClr val="FF0000"/>
                </a:solidFill>
              </a:rPr>
              <a:t>与</a:t>
            </a:r>
            <a:r>
              <a:rPr lang="zh-CN" altLang="en-US" b="1" dirty="0">
                <a:solidFill>
                  <a:srgbClr val="FF0000"/>
                </a:solidFill>
              </a:rPr>
              <a:t>课题</a:t>
            </a:r>
            <a:r>
              <a:rPr lang="zh-CN" altLang="en-US" b="1" dirty="0" smtClean="0">
                <a:solidFill>
                  <a:srgbClr val="FF0000"/>
                </a:solidFill>
              </a:rPr>
              <a:t>五</a:t>
            </a:r>
            <a:endParaRPr lang="zh-CN" altLang="en-US" b="1" dirty="0">
              <a:solidFill>
                <a:srgbClr val="FF0000"/>
              </a:solidFill>
            </a:endParaRPr>
          </a:p>
          <a:p>
            <a:pPr marL="1143000" lvl="2" indent="-22860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</a:pPr>
            <a:r>
              <a:rPr lang="zh-CN" altLang="en-US" dirty="0"/>
              <a:t>对分布式环境下的加速器通信接口进行</a:t>
            </a:r>
            <a:r>
              <a:rPr lang="zh-CN" altLang="en-US" b="1" dirty="0" smtClean="0"/>
              <a:t>包装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3319014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/>
          <p:cNvSpPr>
            <a:spLocks noGrp="1"/>
          </p:cNvSpPr>
          <p:nvPr>
            <p:ph sz="quarter" idx="10"/>
          </p:nvPr>
        </p:nvSpPr>
        <p:spPr>
          <a:xfrm>
            <a:off x="135709" y="1548460"/>
            <a:ext cx="8927904" cy="2742186"/>
          </a:xfrm>
        </p:spPr>
        <p:txBody>
          <a:bodyPr>
            <a:normAutofit fontScale="92500" lnSpcReduction="10000"/>
          </a:bodyPr>
          <a:lstStyle/>
          <a:p>
            <a:r>
              <a:rPr lang="zh-CN" altLang="zh-CN" b="1" dirty="0" smtClean="0"/>
              <a:t>采用</a:t>
            </a:r>
            <a:r>
              <a:rPr lang="zh-CN" altLang="zh-CN" b="1" dirty="0"/>
              <a:t>基于</a:t>
            </a:r>
            <a:r>
              <a:rPr lang="en-US" altLang="zh-CN" b="1" dirty="0"/>
              <a:t>Vertex-centric</a:t>
            </a:r>
            <a:r>
              <a:rPr lang="zh-CN" altLang="zh-CN" b="1" dirty="0"/>
              <a:t>的</a:t>
            </a:r>
            <a:r>
              <a:rPr lang="en-US" altLang="zh-CN" b="1" dirty="0"/>
              <a:t>GAS (Gather, Apply, Scatter)</a:t>
            </a:r>
            <a:r>
              <a:rPr lang="zh-CN" altLang="zh-CN" b="1" dirty="0"/>
              <a:t>编程模型</a:t>
            </a:r>
            <a:r>
              <a:rPr lang="zh-CN" altLang="zh-CN" b="1" dirty="0" smtClean="0"/>
              <a:t>。</a:t>
            </a:r>
            <a:endParaRPr lang="en-US" altLang="zh-CN" b="1" dirty="0" smtClean="0"/>
          </a:p>
          <a:p>
            <a:pPr lvl="1"/>
            <a:r>
              <a:rPr lang="zh-CN" altLang="zh-CN" dirty="0" smtClean="0"/>
              <a:t>加速器</a:t>
            </a:r>
            <a:r>
              <a:rPr lang="zh-CN" altLang="zh-CN" dirty="0"/>
              <a:t>主要是采用</a:t>
            </a:r>
            <a:r>
              <a:rPr lang="en-US" altLang="zh-CN" dirty="0"/>
              <a:t>Pull</a:t>
            </a:r>
            <a:r>
              <a:rPr lang="zh-CN" altLang="zh-CN" dirty="0"/>
              <a:t>模式实现的各种算法，底层采用</a:t>
            </a:r>
            <a:r>
              <a:rPr lang="en-US" altLang="zh-CN" dirty="0"/>
              <a:t>frontier</a:t>
            </a:r>
            <a:r>
              <a:rPr lang="zh-CN" altLang="zh-CN" dirty="0"/>
              <a:t>及全部激活的执行方式，但目前</a:t>
            </a:r>
            <a:r>
              <a:rPr lang="zh-CN" altLang="zh-CN" dirty="0">
                <a:solidFill>
                  <a:srgbClr val="FF0000"/>
                </a:solidFill>
              </a:rPr>
              <a:t>不暴露给用户</a:t>
            </a:r>
            <a:r>
              <a:rPr lang="zh-CN" altLang="zh-CN" dirty="0" smtClean="0"/>
              <a:t>。</a:t>
            </a:r>
            <a:endParaRPr lang="zh-CN" altLang="zh-CN" dirty="0"/>
          </a:p>
          <a:p>
            <a:r>
              <a:rPr lang="zh-CN" altLang="zh-CN" b="1" dirty="0"/>
              <a:t>图专用</a:t>
            </a:r>
            <a:r>
              <a:rPr lang="en-US" altLang="zh-CN" b="1" dirty="0"/>
              <a:t>HLS</a:t>
            </a:r>
            <a:r>
              <a:rPr lang="zh-CN" altLang="zh-CN" b="1" dirty="0"/>
              <a:t>包括两种层次：算法层和算子层</a:t>
            </a:r>
            <a:r>
              <a:rPr lang="zh-CN" altLang="zh-CN" b="1" dirty="0" smtClean="0"/>
              <a:t>。</a:t>
            </a:r>
            <a:endParaRPr lang="en-US" altLang="zh-CN" b="1" dirty="0" smtClean="0"/>
          </a:p>
          <a:p>
            <a:pPr lvl="1"/>
            <a:r>
              <a:rPr lang="zh-CN" altLang="zh-CN" dirty="0" smtClean="0"/>
              <a:t>针对</a:t>
            </a:r>
            <a:r>
              <a:rPr lang="zh-CN" altLang="zh-CN" dirty="0"/>
              <a:t>常用的算法，提供高度优化的参数化设计模板，满足</a:t>
            </a:r>
            <a:r>
              <a:rPr lang="zh-CN" altLang="zh-CN" dirty="0">
                <a:solidFill>
                  <a:srgbClr val="FF0000"/>
                </a:solidFill>
              </a:rPr>
              <a:t>易用性和高效率</a:t>
            </a:r>
            <a:r>
              <a:rPr lang="zh-CN" altLang="zh-CN" dirty="0"/>
              <a:t>；同时提供经过抽象的算子级操作，用户可用算子级操作描述目标算法，经</a:t>
            </a:r>
            <a:r>
              <a:rPr lang="en-US" altLang="zh-CN" dirty="0"/>
              <a:t>HLS</a:t>
            </a:r>
            <a:r>
              <a:rPr lang="zh-CN" altLang="zh-CN" dirty="0"/>
              <a:t>转化后，生成相应的模块，并</a:t>
            </a:r>
            <a:r>
              <a:rPr lang="zh-CN" altLang="zh-CN" dirty="0">
                <a:solidFill>
                  <a:srgbClr val="FF0000"/>
                </a:solidFill>
              </a:rPr>
              <a:t>与既有的加速器框架</a:t>
            </a:r>
            <a:r>
              <a:rPr lang="en-US" altLang="zh-CN" dirty="0">
                <a:solidFill>
                  <a:srgbClr val="FF0000"/>
                </a:solidFill>
              </a:rPr>
              <a:t>(</a:t>
            </a:r>
            <a:r>
              <a:rPr lang="zh-CN" altLang="zh-CN" dirty="0">
                <a:solidFill>
                  <a:srgbClr val="FF0000"/>
                </a:solidFill>
              </a:rPr>
              <a:t>调度策略、同步、数据管理逻辑</a:t>
            </a:r>
            <a:r>
              <a:rPr lang="en-US" altLang="zh-CN" dirty="0">
                <a:solidFill>
                  <a:srgbClr val="FF0000"/>
                </a:solidFill>
              </a:rPr>
              <a:t>)</a:t>
            </a:r>
            <a:r>
              <a:rPr lang="zh-CN" altLang="zh-CN" dirty="0">
                <a:solidFill>
                  <a:srgbClr val="FF0000"/>
                </a:solidFill>
              </a:rPr>
              <a:t>相组合</a:t>
            </a:r>
            <a:r>
              <a:rPr lang="zh-CN" altLang="zh-CN" dirty="0"/>
              <a:t>，以提供足够的</a:t>
            </a:r>
            <a:r>
              <a:rPr lang="zh-CN" altLang="zh-CN" dirty="0">
                <a:solidFill>
                  <a:srgbClr val="FF0000"/>
                </a:solidFill>
              </a:rPr>
              <a:t>灵活性</a:t>
            </a:r>
            <a:r>
              <a:rPr lang="zh-CN" altLang="zh-CN" dirty="0"/>
              <a:t>。</a:t>
            </a:r>
            <a:endParaRPr lang="en-US" altLang="zh-CN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计算</a:t>
            </a:r>
            <a:r>
              <a:rPr lang="zh-CN" altLang="en-US" dirty="0"/>
              <a:t>模型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E6403F6-AE1A-44BA-92AA-07F5FB6454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8477" y="3920497"/>
            <a:ext cx="4474501" cy="2755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394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ts val="600"/>
              </a:spcBef>
              <a:buClr>
                <a:schemeClr val="accent1"/>
              </a:buClr>
              <a:buSzPct val="76000"/>
              <a:buFont typeface="Wingdings 3" panose="05040102010807070707" pitchFamily="18" charset="2"/>
              <a:buChar char=""/>
              <a:defRPr kumimoji="1" sz="2600">
                <a:solidFill>
                  <a:schemeClr val="tx1"/>
                </a:solidFill>
                <a:latin typeface="Gill Sans MT" panose="020B0502020104020203" pitchFamily="34" charset="0"/>
                <a:ea typeface="微软雅黑" panose="020B0503020204020204" pitchFamily="34" charset="-122"/>
                <a:sym typeface="Times New Roman" panose="02020603050405020304" pitchFamily="18" charset="0"/>
              </a:defRPr>
            </a:lvl1pPr>
            <a:lvl2pPr marL="742950" indent="-285750">
              <a:spcBef>
                <a:spcPts val="500"/>
              </a:spcBef>
              <a:buClr>
                <a:schemeClr val="accent2"/>
              </a:buClr>
              <a:buSzPct val="76000"/>
              <a:buFont typeface="Wingdings 3" panose="05040102010807070707" pitchFamily="18" charset="2"/>
              <a:buChar char=""/>
              <a:defRPr kumimoji="1" sz="2300">
                <a:solidFill>
                  <a:schemeClr val="tx2"/>
                </a:solidFill>
                <a:latin typeface="Gill Sans MT" panose="020B0502020104020203" pitchFamily="34" charset="0"/>
                <a:ea typeface="微软雅黑" panose="020B0503020204020204" pitchFamily="34" charset="-122"/>
                <a:sym typeface="Times New Roman" panose="02020603050405020304" pitchFamily="18" charset="0"/>
              </a:defRPr>
            </a:lvl2pPr>
            <a:lvl3pPr marL="1143000" indent="-228600">
              <a:spcBef>
                <a:spcPts val="500"/>
              </a:spcBef>
              <a:buClr>
                <a:srgbClr val="BCBCBC"/>
              </a:buClr>
              <a:buSzPct val="76000"/>
              <a:buFont typeface="Wingdings 3" panose="05040102010807070707" pitchFamily="18" charset="2"/>
              <a:buChar char=""/>
              <a:defRPr kumimoji="1" sz="2000">
                <a:solidFill>
                  <a:schemeClr val="tx1"/>
                </a:solidFill>
                <a:latin typeface="Gill Sans MT" panose="020B0502020104020203" pitchFamily="34" charset="0"/>
                <a:ea typeface="微软雅黑" panose="020B0503020204020204" pitchFamily="34" charset="-122"/>
                <a:sym typeface="Times New Roman" panose="02020603050405020304" pitchFamily="18" charset="0"/>
              </a:defRPr>
            </a:lvl3pPr>
            <a:lvl4pPr marL="1600200" indent="-228600">
              <a:spcBef>
                <a:spcPts val="400"/>
              </a:spcBef>
              <a:buClr>
                <a:srgbClr val="8BA2B4"/>
              </a:buClr>
              <a:buSzPct val="70000"/>
              <a:buFont typeface="Wingdings" panose="05000000000000000000" pitchFamily="2" charset="2"/>
              <a:buChar char=""/>
              <a:defRPr kumimoji="1" sz="2000">
                <a:solidFill>
                  <a:schemeClr val="tx1"/>
                </a:solidFill>
                <a:latin typeface="Gill Sans MT" panose="020B0502020104020203" pitchFamily="34" charset="0"/>
                <a:ea typeface="微软雅黑" panose="020B0503020204020204" pitchFamily="34" charset="-122"/>
                <a:sym typeface="Times New Roman" panose="02020603050405020304" pitchFamily="18" charset="0"/>
              </a:defRPr>
            </a:lvl4pPr>
            <a:lvl5pPr marL="2057400" indent="-228600">
              <a:spcBef>
                <a:spcPts val="3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kumimoji="1" sz="1600">
                <a:solidFill>
                  <a:schemeClr val="tx1"/>
                </a:solidFill>
                <a:latin typeface="Gill Sans MT" panose="020B0502020104020203" pitchFamily="34" charset="0"/>
                <a:ea typeface="微软雅黑" panose="020B0503020204020204" pitchFamily="34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kumimoji="1" sz="1600">
                <a:solidFill>
                  <a:schemeClr val="tx1"/>
                </a:solidFill>
                <a:latin typeface="Gill Sans MT" panose="020B0502020104020203" pitchFamily="34" charset="0"/>
                <a:ea typeface="微软雅黑" panose="020B0503020204020204" pitchFamily="34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kumimoji="1" sz="1600">
                <a:solidFill>
                  <a:schemeClr val="tx1"/>
                </a:solidFill>
                <a:latin typeface="Gill Sans MT" panose="020B0502020104020203" pitchFamily="34" charset="0"/>
                <a:ea typeface="微软雅黑" panose="020B0503020204020204" pitchFamily="34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kumimoji="1" sz="1600">
                <a:solidFill>
                  <a:schemeClr val="tx1"/>
                </a:solidFill>
                <a:latin typeface="Gill Sans MT" panose="020B0502020104020203" pitchFamily="34" charset="0"/>
                <a:ea typeface="微软雅黑" panose="020B0503020204020204" pitchFamily="34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kumimoji="1" sz="1600">
                <a:solidFill>
                  <a:schemeClr val="tx1"/>
                </a:solidFill>
                <a:latin typeface="Gill Sans MT" panose="020B0502020104020203" pitchFamily="34" charset="0"/>
                <a:ea typeface="微软雅黑" panose="020B0503020204020204" pitchFamily="34" charset="-122"/>
                <a:sym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6F24C6D8-4DD6-46E3-936A-B9B286B53B96}" type="slidenum">
              <a:rPr kumimoji="0" lang="zh-CN" altLang="en-US" sz="1400" smtClean="0">
                <a:solidFill>
                  <a:schemeClr val="tx2"/>
                </a:solidFill>
                <a:latin typeface="Times New Roman" panose="02020603050405020304" pitchFamily="18" charset="0"/>
                <a:ea typeface="MS PMincho"/>
                <a:cs typeface="MS PMincho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27</a:t>
            </a:fld>
            <a:endParaRPr kumimoji="0" lang="zh-CN" altLang="en-US" sz="1400" smtClean="0">
              <a:solidFill>
                <a:schemeClr val="tx2"/>
              </a:solidFill>
              <a:latin typeface="Times New Roman" panose="02020603050405020304" pitchFamily="18" charset="0"/>
              <a:ea typeface="MS PMincho"/>
              <a:cs typeface="MS PMincho"/>
            </a:endParaRPr>
          </a:p>
        </p:txBody>
      </p:sp>
      <p:sp>
        <p:nvSpPr>
          <p:cNvPr id="64" name="标题 2"/>
          <p:cNvSpPr>
            <a:spLocks noGrp="1"/>
          </p:cNvSpPr>
          <p:nvPr>
            <p:ph type="title"/>
          </p:nvPr>
        </p:nvSpPr>
        <p:spPr>
          <a:xfrm>
            <a:off x="494024" y="974277"/>
            <a:ext cx="8372163" cy="574183"/>
          </a:xfrm>
        </p:spPr>
        <p:txBody>
          <a:bodyPr>
            <a:normAutofit fontScale="90000"/>
          </a:bodyPr>
          <a:lstStyle/>
          <a:p>
            <a:r>
              <a:rPr lang="zh-CN" altLang="en-US" b="1" dirty="0" smtClean="0">
                <a:solidFill>
                  <a:schemeClr val="accent1"/>
                </a:solidFill>
              </a:rPr>
              <a:t>编程框架整体架构</a:t>
            </a:r>
            <a:endParaRPr lang="zh-CN" altLang="en-US" dirty="0"/>
          </a:p>
        </p:txBody>
      </p:sp>
      <p:pic>
        <p:nvPicPr>
          <p:cNvPr id="93" name="图片 92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09" y="1548460"/>
            <a:ext cx="5236391" cy="5156378"/>
          </a:xfrm>
          <a:prstGeom prst="rect">
            <a:avLst/>
          </a:prstGeom>
          <a:noFill/>
        </p:spPr>
      </p:pic>
      <p:sp>
        <p:nvSpPr>
          <p:cNvPr id="11" name="矩形 10"/>
          <p:cNvSpPr/>
          <p:nvPr/>
        </p:nvSpPr>
        <p:spPr>
          <a:xfrm>
            <a:off x="4779861" y="1548460"/>
            <a:ext cx="4343400" cy="52937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85800" lvl="1" indent="-22860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</a:pPr>
            <a:r>
              <a:rPr lang="zh-CN" altLang="zh-CN" sz="1600" b="1" dirty="0"/>
              <a:t>加速器流水线</a:t>
            </a:r>
          </a:p>
          <a:p>
            <a:pPr marL="1143000" lvl="2" indent="-22860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</a:pPr>
            <a:r>
              <a:rPr lang="en-US" altLang="zh-CN" sz="1600" b="1" dirty="0"/>
              <a:t>P1</a:t>
            </a:r>
            <a:r>
              <a:rPr lang="zh-CN" altLang="zh-CN" sz="1600" b="1" dirty="0"/>
              <a:t>：读取活跃点</a:t>
            </a:r>
            <a:r>
              <a:rPr lang="en-US" altLang="zh-CN" sz="1600" b="1" dirty="0"/>
              <a:t>ID</a:t>
            </a:r>
            <a:endParaRPr lang="zh-CN" altLang="zh-CN" sz="1600" b="1" dirty="0"/>
          </a:p>
          <a:p>
            <a:pPr marL="1143000" lvl="2" indent="-22860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</a:pPr>
            <a:r>
              <a:rPr lang="en-US" altLang="zh-CN" sz="1600" b="1" dirty="0"/>
              <a:t>P2</a:t>
            </a:r>
            <a:r>
              <a:rPr lang="zh-CN" altLang="zh-CN" sz="1600" b="1" dirty="0"/>
              <a:t>：读边的顶点和属性信息</a:t>
            </a:r>
          </a:p>
          <a:p>
            <a:pPr marL="1143000" lvl="2" indent="-22860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</a:pPr>
            <a:r>
              <a:rPr lang="en-US" altLang="zh-CN" sz="1600" b="1" dirty="0"/>
              <a:t>P3</a:t>
            </a:r>
            <a:r>
              <a:rPr lang="zh-CN" altLang="zh-CN" sz="1600" b="1" dirty="0"/>
              <a:t>：读取邻居点数据</a:t>
            </a:r>
          </a:p>
          <a:p>
            <a:pPr marL="1143000" lvl="2" indent="-22860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</a:pPr>
            <a:r>
              <a:rPr lang="en-US" altLang="zh-CN" sz="1600" b="1" dirty="0"/>
              <a:t>P4</a:t>
            </a:r>
            <a:r>
              <a:rPr lang="zh-CN" altLang="zh-CN" sz="1600" b="1" dirty="0"/>
              <a:t>：同步调度</a:t>
            </a:r>
          </a:p>
          <a:p>
            <a:pPr marL="1143000" lvl="2" indent="-22860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</a:pPr>
            <a:r>
              <a:rPr lang="en-US" altLang="zh-CN" sz="1600" b="1" dirty="0">
                <a:solidFill>
                  <a:srgbClr val="FF0000"/>
                </a:solidFill>
              </a:rPr>
              <a:t>P5</a:t>
            </a:r>
            <a:r>
              <a:rPr lang="zh-CN" altLang="zh-CN" sz="1600" b="1" dirty="0">
                <a:solidFill>
                  <a:srgbClr val="FF0000"/>
                </a:solidFill>
              </a:rPr>
              <a:t>：数据处理</a:t>
            </a:r>
            <a:r>
              <a:rPr lang="en-US" altLang="zh-CN" sz="1600" b="1" dirty="0">
                <a:solidFill>
                  <a:srgbClr val="FF0000"/>
                </a:solidFill>
              </a:rPr>
              <a:t>UDF</a:t>
            </a:r>
            <a:endParaRPr lang="zh-CN" altLang="zh-CN" sz="1600" b="1" dirty="0">
              <a:solidFill>
                <a:srgbClr val="FF0000"/>
              </a:solidFill>
            </a:endParaRPr>
          </a:p>
          <a:p>
            <a:pPr marL="1143000" lvl="2" indent="-22860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</a:pPr>
            <a:r>
              <a:rPr lang="en-US" altLang="zh-CN" sz="1600" b="1" dirty="0">
                <a:solidFill>
                  <a:srgbClr val="FF0000"/>
                </a:solidFill>
              </a:rPr>
              <a:t>P6</a:t>
            </a:r>
            <a:r>
              <a:rPr lang="zh-CN" altLang="zh-CN" sz="1600" b="1" dirty="0">
                <a:solidFill>
                  <a:srgbClr val="FF0000"/>
                </a:solidFill>
              </a:rPr>
              <a:t>：</a:t>
            </a:r>
            <a:r>
              <a:rPr lang="zh-CN" altLang="zh-CN" sz="1600" b="1" dirty="0" smtClean="0">
                <a:solidFill>
                  <a:srgbClr val="FF0000"/>
                </a:solidFill>
              </a:rPr>
              <a:t>归约</a:t>
            </a:r>
            <a:endParaRPr lang="zh-CN" altLang="zh-CN" sz="1600" b="1" dirty="0">
              <a:solidFill>
                <a:srgbClr val="FF0000"/>
              </a:solidFill>
            </a:endParaRPr>
          </a:p>
          <a:p>
            <a:pPr marL="685800" lvl="1" indent="-22860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</a:pPr>
            <a:endParaRPr lang="en-US" altLang="zh-CN" sz="1600" b="1" dirty="0" smtClean="0"/>
          </a:p>
          <a:p>
            <a:pPr marL="685800" lvl="1" indent="-22860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</a:pPr>
            <a:r>
              <a:rPr lang="zh-CN" altLang="en-US" sz="1600" b="1" dirty="0" smtClean="0"/>
              <a:t>图</a:t>
            </a:r>
            <a:r>
              <a:rPr lang="zh-CN" altLang="en-US" sz="1600" b="1" dirty="0"/>
              <a:t>加速器</a:t>
            </a:r>
            <a:r>
              <a:rPr lang="zh-CN" altLang="en-US" sz="1600" b="1" dirty="0" smtClean="0"/>
              <a:t>分</a:t>
            </a:r>
            <a:r>
              <a:rPr lang="zh-CN" altLang="en-US" sz="1600" b="1" dirty="0"/>
              <a:t>别</a:t>
            </a:r>
            <a:r>
              <a:rPr lang="zh-CN" altLang="en-US" sz="1600" b="1" dirty="0" smtClean="0"/>
              <a:t>给上层提供三</a:t>
            </a:r>
            <a:r>
              <a:rPr lang="zh-CN" altLang="en-US" sz="1600" b="1" dirty="0"/>
              <a:t>类核心接口：</a:t>
            </a:r>
          </a:p>
          <a:p>
            <a:pPr marL="1143000" lvl="2" indent="-22860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</a:pPr>
            <a:r>
              <a:rPr lang="en-US" altLang="zh-CN" sz="1600" b="1" dirty="0">
                <a:solidFill>
                  <a:srgbClr val="FF0000"/>
                </a:solidFill>
              </a:rPr>
              <a:t>Gather(</a:t>
            </a:r>
            <a:r>
              <a:rPr lang="en-US" altLang="zh-CN" sz="1600" b="1" dirty="0" err="1">
                <a:solidFill>
                  <a:srgbClr val="FF0000"/>
                </a:solidFill>
              </a:rPr>
              <a:t>src_data</a:t>
            </a:r>
            <a:r>
              <a:rPr lang="en-US" altLang="zh-CN" sz="1600" b="1" dirty="0">
                <a:solidFill>
                  <a:srgbClr val="FF0000"/>
                </a:solidFill>
              </a:rPr>
              <a:t>, </a:t>
            </a:r>
            <a:r>
              <a:rPr lang="en-US" altLang="zh-CN" sz="1600" b="1" dirty="0" err="1">
                <a:solidFill>
                  <a:srgbClr val="FF0000"/>
                </a:solidFill>
              </a:rPr>
              <a:t>dst_data</a:t>
            </a:r>
            <a:r>
              <a:rPr lang="en-US" altLang="zh-CN" sz="1600" b="1" dirty="0">
                <a:solidFill>
                  <a:srgbClr val="FF0000"/>
                </a:solidFill>
              </a:rPr>
              <a:t>, </a:t>
            </a:r>
            <a:r>
              <a:rPr lang="en-US" altLang="zh-CN" sz="1600" b="1" dirty="0" err="1">
                <a:solidFill>
                  <a:srgbClr val="FF0000"/>
                </a:solidFill>
              </a:rPr>
              <a:t>edge_data</a:t>
            </a:r>
            <a:r>
              <a:rPr lang="en-US" altLang="zh-CN" sz="1600" b="1" dirty="0">
                <a:solidFill>
                  <a:srgbClr val="FF0000"/>
                </a:solidFill>
              </a:rPr>
              <a:t>, </a:t>
            </a:r>
            <a:r>
              <a:rPr lang="en-US" altLang="zh-CN" sz="1600" b="1" dirty="0" err="1">
                <a:solidFill>
                  <a:srgbClr val="FF0000"/>
                </a:solidFill>
              </a:rPr>
              <a:t>acc_info</a:t>
            </a:r>
            <a:r>
              <a:rPr lang="en-US" altLang="zh-CN" sz="1600" b="1" dirty="0">
                <a:solidFill>
                  <a:srgbClr val="FF0000"/>
                </a:solidFill>
              </a:rPr>
              <a:t>)</a:t>
            </a:r>
          </a:p>
          <a:p>
            <a:pPr marL="1143000" lvl="2" indent="-22860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</a:pPr>
            <a:r>
              <a:rPr lang="en-US" altLang="zh-CN" sz="1600" b="1" dirty="0">
                <a:solidFill>
                  <a:srgbClr val="FF0000"/>
                </a:solidFill>
              </a:rPr>
              <a:t>Apply(</a:t>
            </a:r>
            <a:r>
              <a:rPr lang="en-US" altLang="zh-CN" sz="1600" b="1" dirty="0" err="1">
                <a:solidFill>
                  <a:srgbClr val="FF0000"/>
                </a:solidFill>
              </a:rPr>
              <a:t>src_data</a:t>
            </a:r>
            <a:r>
              <a:rPr lang="en-US" altLang="zh-CN" sz="1600" b="1" dirty="0">
                <a:solidFill>
                  <a:srgbClr val="FF0000"/>
                </a:solidFill>
              </a:rPr>
              <a:t>, </a:t>
            </a:r>
            <a:r>
              <a:rPr lang="en-US" altLang="zh-CN" sz="1600" b="1" dirty="0" err="1">
                <a:solidFill>
                  <a:srgbClr val="FF0000"/>
                </a:solidFill>
              </a:rPr>
              <a:t>acc_info</a:t>
            </a:r>
            <a:r>
              <a:rPr lang="en-US" altLang="zh-CN" sz="1600" b="1" dirty="0">
                <a:solidFill>
                  <a:srgbClr val="FF0000"/>
                </a:solidFill>
              </a:rPr>
              <a:t>)</a:t>
            </a:r>
          </a:p>
          <a:p>
            <a:pPr marL="1143000" lvl="2" indent="-22860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</a:pPr>
            <a:r>
              <a:rPr lang="en-US" altLang="zh-CN" sz="1600" b="1" dirty="0"/>
              <a:t>Scatter(</a:t>
            </a:r>
            <a:r>
              <a:rPr lang="en-US" altLang="zh-CN" sz="1600" b="1" dirty="0" err="1"/>
              <a:t>src_data</a:t>
            </a:r>
            <a:r>
              <a:rPr lang="en-US" altLang="zh-CN" sz="1600" b="1" dirty="0"/>
              <a:t>, </a:t>
            </a:r>
            <a:r>
              <a:rPr lang="en-US" altLang="zh-CN" sz="1600" b="1" dirty="0" err="1"/>
              <a:t>dst_data</a:t>
            </a:r>
            <a:r>
              <a:rPr lang="en-US" altLang="zh-CN" sz="1600" b="1" dirty="0"/>
              <a:t>, </a:t>
            </a:r>
            <a:r>
              <a:rPr lang="en-US" altLang="zh-CN" sz="1600" b="1" dirty="0" err="1"/>
              <a:t>edge_data</a:t>
            </a:r>
            <a:r>
              <a:rPr lang="en-US" altLang="zh-CN" sz="1600" b="1" dirty="0"/>
              <a:t>)</a:t>
            </a:r>
          </a:p>
          <a:p>
            <a:pPr marL="685800" lvl="1" indent="-22860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</a:pPr>
            <a:endParaRPr lang="zh-CN" altLang="en-US" sz="1600" b="1" dirty="0"/>
          </a:p>
        </p:txBody>
      </p:sp>
      <p:sp>
        <p:nvSpPr>
          <p:cNvPr id="2" name="右弧形箭头 1"/>
          <p:cNvSpPr/>
          <p:nvPr/>
        </p:nvSpPr>
        <p:spPr>
          <a:xfrm rot="10800000">
            <a:off x="5237832" y="3849609"/>
            <a:ext cx="519871" cy="1787515"/>
          </a:xfrm>
          <a:prstGeom prst="curvedLeftArrow">
            <a:avLst>
              <a:gd name="adj1" fmla="val 5471"/>
              <a:gd name="adj2" fmla="val 19517"/>
              <a:gd name="adj3" fmla="val 32858"/>
            </a:avLst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" name="右弧形箭头 6"/>
          <p:cNvSpPr/>
          <p:nvPr/>
        </p:nvSpPr>
        <p:spPr>
          <a:xfrm rot="10800000">
            <a:off x="5272098" y="3489708"/>
            <a:ext cx="519871" cy="1484225"/>
          </a:xfrm>
          <a:prstGeom prst="curvedLeftArrow">
            <a:avLst>
              <a:gd name="adj1" fmla="val 5471"/>
              <a:gd name="adj2" fmla="val 19517"/>
              <a:gd name="adj3" fmla="val 32858"/>
            </a:avLst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5270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内容占位符 3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494029" y="1685924"/>
                <a:ext cx="8148929" cy="5172076"/>
              </a:xfrm>
            </p:spPr>
            <p:txBody>
              <a:bodyPr>
                <a:normAutofit fontScale="95000" lnSpcReduction="10000"/>
              </a:bodyPr>
              <a:lstStyle/>
              <a:p>
                <a:r>
                  <a:rPr lang="zh-CN" altLang="zh-CN" b="1" dirty="0"/>
                  <a:t>图加速器分别提供给上层对应三类核心接口：</a:t>
                </a:r>
                <a:endParaRPr lang="zh-CN" altLang="zh-CN" dirty="0"/>
              </a:p>
              <a:p>
                <a:pPr lvl="1"/>
                <a:r>
                  <a:rPr lang="en-US" altLang="zh-CN" dirty="0"/>
                  <a:t>Gather(</a:t>
                </a:r>
                <a:r>
                  <a:rPr lang="en-US" altLang="zh-CN" dirty="0" err="1"/>
                  <a:t>src_data</a:t>
                </a:r>
                <a:r>
                  <a:rPr lang="en-US" altLang="zh-CN" dirty="0"/>
                  <a:t>, </a:t>
                </a:r>
                <a:r>
                  <a:rPr lang="en-US" altLang="zh-CN" dirty="0" err="1"/>
                  <a:t>dst_data</a:t>
                </a:r>
                <a:r>
                  <a:rPr lang="en-US" altLang="zh-CN" dirty="0"/>
                  <a:t>, </a:t>
                </a:r>
                <a:r>
                  <a:rPr lang="en-US" altLang="zh-CN" dirty="0" err="1"/>
                  <a:t>edge_data</a:t>
                </a:r>
                <a:r>
                  <a:rPr lang="en-US" altLang="zh-CN" dirty="0"/>
                  <a:t>, </a:t>
                </a:r>
                <a:r>
                  <a:rPr lang="en-US" altLang="zh-CN" dirty="0" err="1"/>
                  <a:t>acc_info</a:t>
                </a:r>
                <a:r>
                  <a:rPr lang="en-US" altLang="zh-CN" dirty="0" smtClean="0"/>
                  <a:t>)</a:t>
                </a:r>
                <a:r>
                  <a:rPr lang="zh-CN" altLang="zh-CN" dirty="0"/>
                  <a:t> （收集中心点的相邻点及对应边信息</a:t>
                </a:r>
                <a:r>
                  <a:rPr lang="zh-CN" altLang="zh-CN" dirty="0" smtClean="0"/>
                  <a:t>）</a:t>
                </a:r>
                <a:endParaRPr lang="zh-CN" altLang="zh-CN" dirty="0"/>
              </a:p>
              <a:p>
                <a:pPr lvl="1"/>
                <a:r>
                  <a:rPr lang="en-US" altLang="zh-CN" dirty="0" smtClean="0"/>
                  <a:t>Apply(</a:t>
                </a:r>
                <a:r>
                  <a:rPr lang="en-US" altLang="zh-CN" dirty="0" err="1" smtClean="0"/>
                  <a:t>src_data</a:t>
                </a:r>
                <a:r>
                  <a:rPr lang="en-US" altLang="zh-CN" dirty="0" smtClean="0"/>
                  <a:t>, </a:t>
                </a:r>
                <a:r>
                  <a:rPr lang="en-US" altLang="zh-CN" dirty="0" err="1" smtClean="0"/>
                  <a:t>acc_info</a:t>
                </a:r>
                <a:r>
                  <a:rPr lang="en-US" altLang="zh-CN" dirty="0" smtClean="0"/>
                  <a:t>)</a:t>
                </a:r>
                <a:r>
                  <a:rPr lang="zh-CN" altLang="zh-CN" dirty="0"/>
                  <a:t> （应用上一阶段的累加值更新中心点</a:t>
                </a:r>
                <a:r>
                  <a:rPr lang="zh-CN" altLang="zh-CN" dirty="0" smtClean="0"/>
                  <a:t>）</a:t>
                </a:r>
              </a:p>
              <a:p>
                <a:pPr lvl="1"/>
                <a:r>
                  <a:rPr lang="en-US" altLang="zh-CN" dirty="0" smtClean="0"/>
                  <a:t>Scatter(</a:t>
                </a:r>
                <a:r>
                  <a:rPr lang="en-US" altLang="zh-CN" dirty="0" err="1" smtClean="0"/>
                  <a:t>src_data</a:t>
                </a:r>
                <a:r>
                  <a:rPr lang="en-US" altLang="zh-CN" dirty="0" smtClean="0"/>
                  <a:t>, </a:t>
                </a:r>
                <a:r>
                  <a:rPr lang="en-US" altLang="zh-CN" dirty="0" err="1" smtClean="0"/>
                  <a:t>dst_data</a:t>
                </a:r>
                <a:r>
                  <a:rPr lang="en-US" altLang="zh-CN" dirty="0" smtClean="0"/>
                  <a:t>, </a:t>
                </a:r>
                <a:r>
                  <a:rPr lang="en-US" altLang="zh-CN" dirty="0" err="1" smtClean="0"/>
                  <a:t>edge_data</a:t>
                </a:r>
                <a:r>
                  <a:rPr lang="en-US" altLang="zh-CN" dirty="0" smtClean="0"/>
                  <a:t>)</a:t>
                </a:r>
                <a:r>
                  <a:rPr lang="zh-CN" altLang="en-US" dirty="0"/>
                  <a:t> （更新中心点的相邻点和对应边）</a:t>
                </a:r>
                <a:endParaRPr lang="zh-CN" altLang="zh-CN" dirty="0" smtClean="0"/>
              </a:p>
              <a:p>
                <a:pPr lvl="1"/>
                <a:r>
                  <a:rPr lang="zh-CN" altLang="zh-CN" b="1" dirty="0" smtClean="0"/>
                  <a:t>同</a:t>
                </a:r>
                <a:r>
                  <a:rPr lang="zh-CN" altLang="zh-CN" b="1" dirty="0"/>
                  <a:t>一算法底层可能采用多种实现，</a:t>
                </a:r>
                <a:r>
                  <a:rPr lang="en-US" altLang="zh-CN" b="1" dirty="0"/>
                  <a:t>gather</a:t>
                </a:r>
                <a:r>
                  <a:rPr lang="zh-CN" altLang="zh-CN" b="1" dirty="0"/>
                  <a:t>和</a:t>
                </a:r>
                <a:r>
                  <a:rPr lang="en-US" altLang="zh-CN" b="1" dirty="0"/>
                  <a:t>apply</a:t>
                </a:r>
                <a:r>
                  <a:rPr lang="zh-CN" altLang="zh-CN" b="1" dirty="0"/>
                  <a:t>阶段也会相应略有不同</a:t>
                </a:r>
                <a:r>
                  <a:rPr lang="zh-CN" altLang="zh-CN" b="1" dirty="0" smtClean="0"/>
                  <a:t>。</a:t>
                </a:r>
                <a:endParaRPr lang="zh-CN" altLang="zh-CN" dirty="0"/>
              </a:p>
              <a:p>
                <a:pPr marL="0" indent="0">
                  <a:buNone/>
                </a:pPr>
                <a:r>
                  <a:rPr lang="zh-CN" altLang="en-US" b="1" dirty="0" smtClean="0"/>
                  <a:t>例如</a:t>
                </a:r>
                <a:endParaRPr lang="en-US" altLang="zh-CN" b="1" dirty="0" smtClean="0"/>
              </a:p>
              <a:p>
                <a:r>
                  <a:rPr lang="en-US" altLang="zh-CN" b="1" dirty="0" smtClean="0"/>
                  <a:t>BFS</a:t>
                </a:r>
                <a:r>
                  <a:rPr lang="zh-CN" altLang="zh-CN" b="1" dirty="0"/>
                  <a:t>算法</a:t>
                </a:r>
                <a:endParaRPr lang="zh-CN" altLang="zh-CN" dirty="0"/>
              </a:p>
              <a:p>
                <a:pPr lvl="1"/>
                <a:r>
                  <a:rPr lang="en-US" altLang="zh-CN" dirty="0"/>
                  <a:t>Gather: </a:t>
                </a:r>
                <a:r>
                  <a:rPr lang="zh-CN" altLang="zh-CN" dirty="0"/>
                  <a:t>根据入边的源点激活情况，判定目标点是否激活，以获取激活点集</a:t>
                </a:r>
              </a:p>
              <a:p>
                <a:pPr lvl="1"/>
                <a:r>
                  <a:rPr lang="en-US" altLang="zh-CN" dirty="0"/>
                  <a:t>Apply</a:t>
                </a:r>
                <a:r>
                  <a:rPr lang="zh-CN" altLang="zh-CN" dirty="0"/>
                  <a:t>：更新激活点</a:t>
                </a:r>
                <a:r>
                  <a:rPr lang="en-US" altLang="zh-CN" dirty="0" smtClean="0"/>
                  <a:t>Label</a:t>
                </a:r>
                <a:endParaRPr lang="zh-CN" altLang="zh-CN" dirty="0"/>
              </a:p>
              <a:p>
                <a:r>
                  <a:rPr lang="en-US" altLang="zh-CN" b="1" dirty="0"/>
                  <a:t>PageRank</a:t>
                </a:r>
                <a:r>
                  <a:rPr lang="zh-CN" altLang="zh-CN" b="1" dirty="0"/>
                  <a:t>算法</a:t>
                </a:r>
                <a:endParaRPr lang="zh-CN" altLang="zh-CN" dirty="0"/>
              </a:p>
              <a:p>
                <a:pPr lvl="1"/>
                <a:r>
                  <a:rPr lang="en-US" altLang="zh-CN" dirty="0"/>
                  <a:t>Gather: </a:t>
                </a:r>
                <a:r>
                  <a:rPr lang="zh-CN" altLang="zh-CN" dirty="0"/>
                  <a:t>激活点对所有入边计算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G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=∑</m:t>
                    </m:r>
                    <m:f>
                      <m:f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</m:oMath>
                </a14:m>
                <a:endParaRPr lang="zh-CN" altLang="zh-CN" dirty="0"/>
              </a:p>
              <a:p>
                <a:pPr lvl="1"/>
                <a:r>
                  <a:rPr lang="en-US" altLang="zh-CN" dirty="0"/>
                  <a:t>Apply</a:t>
                </a:r>
                <a:r>
                  <a:rPr lang="zh-CN" altLang="zh-CN" dirty="0"/>
                  <a:t>：激活点更新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r>
                      <a:rPr lang="en-US" altLang="zh-CN">
                        <a:latin typeface="Cambria Math" panose="02040503050406030204" pitchFamily="18" charset="0"/>
                      </a:rPr>
                      <m:t>=0.85+0.15×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G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</m:oMath>
                </a14:m>
                <a:endParaRPr lang="zh-CN" altLang="zh-CN" dirty="0"/>
              </a:p>
              <a:p>
                <a:pPr marL="457200" lvl="1" indent="0"/>
                <a:endParaRPr lang="en-US" altLang="zh-CN" b="1" dirty="0" smtClean="0"/>
              </a:p>
              <a:p>
                <a:pPr lvl="1"/>
                <a:endParaRPr lang="en-US" altLang="zh-CN" b="1" dirty="0"/>
              </a:p>
            </p:txBody>
          </p:sp>
        </mc:Choice>
        <mc:Fallback xmlns="">
          <p:sp>
            <p:nvSpPr>
              <p:cNvPr id="4" name="内容占位符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494029" y="1685924"/>
                <a:ext cx="8148929" cy="5172076"/>
              </a:xfrm>
              <a:blipFill>
                <a:blip r:embed="rId3"/>
                <a:stretch>
                  <a:fillRect l="-748" t="-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图算法操作接口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2336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/>
          <p:cNvSpPr>
            <a:spLocks noGrp="1"/>
          </p:cNvSpPr>
          <p:nvPr>
            <p:ph sz="quarter" idx="10"/>
          </p:nvPr>
        </p:nvSpPr>
        <p:spPr>
          <a:xfrm>
            <a:off x="220880" y="1581711"/>
            <a:ext cx="8321757" cy="4809158"/>
          </a:xfrm>
        </p:spPr>
        <p:txBody>
          <a:bodyPr>
            <a:normAutofit/>
          </a:bodyPr>
          <a:lstStyle/>
          <a:p>
            <a:pPr indent="355600">
              <a:lnSpc>
                <a:spcPct val="150000"/>
              </a:lnSpc>
            </a:pPr>
            <a:r>
              <a:rPr lang="zh-CN" altLang="en-US" b="1" dirty="0" smtClean="0"/>
              <a:t>函数库封装</a:t>
            </a:r>
            <a:endParaRPr lang="en-US" altLang="zh-CN" b="1" dirty="0" smtClean="0"/>
          </a:p>
          <a:p>
            <a:pPr lvl="1" indent="355600">
              <a:lnSpc>
                <a:spcPct val="150000"/>
              </a:lnSpc>
            </a:pPr>
            <a:r>
              <a:rPr lang="zh-CN" altLang="en-US" sz="1600" dirty="0" smtClean="0"/>
              <a:t>考虑</a:t>
            </a:r>
            <a:r>
              <a:rPr lang="zh-CN" altLang="en-US" sz="1600" dirty="0"/>
              <a:t>从多个层面考虑函数的封装：</a:t>
            </a:r>
          </a:p>
          <a:p>
            <a:pPr lvl="1" indent="355600">
              <a:lnSpc>
                <a:spcPct val="150000"/>
              </a:lnSpc>
            </a:pPr>
            <a:r>
              <a:rPr lang="zh-CN" altLang="en-US" sz="1600" b="1" dirty="0"/>
              <a:t>粗粒度</a:t>
            </a:r>
            <a:r>
              <a:rPr lang="zh-CN" altLang="en-US" sz="1600" dirty="0"/>
              <a:t>：完整算法层面，提供参数形式的算法函数，如</a:t>
            </a:r>
            <a:r>
              <a:rPr lang="en-US" altLang="zh-CN" sz="1600" dirty="0"/>
              <a:t>BFS</a:t>
            </a:r>
            <a:r>
              <a:rPr lang="zh-CN" altLang="en-US" sz="1600" dirty="0"/>
              <a:t>（</a:t>
            </a:r>
            <a:r>
              <a:rPr lang="en-US" altLang="zh-CN" sz="1600" dirty="0"/>
              <a:t>Graph</a:t>
            </a:r>
            <a:r>
              <a:rPr lang="zh-CN" altLang="en-US" sz="1600" dirty="0"/>
              <a:t>，</a:t>
            </a:r>
            <a:r>
              <a:rPr lang="en-US" altLang="zh-CN" sz="1600" dirty="0"/>
              <a:t>arg1</a:t>
            </a:r>
            <a:r>
              <a:rPr lang="zh-CN" altLang="en-US" sz="1600" dirty="0"/>
              <a:t>，</a:t>
            </a:r>
            <a:r>
              <a:rPr lang="en-US" altLang="zh-CN" sz="1600" dirty="0"/>
              <a:t>arg2</a:t>
            </a:r>
            <a:r>
              <a:rPr lang="zh-CN" altLang="en-US" sz="1600" dirty="0"/>
              <a:t>，</a:t>
            </a:r>
            <a:r>
              <a:rPr lang="en-US" altLang="zh-CN" sz="1600" dirty="0"/>
              <a:t>……,</a:t>
            </a:r>
            <a:r>
              <a:rPr lang="en-US" altLang="zh-CN" sz="1600" dirty="0" err="1"/>
              <a:t>argn</a:t>
            </a:r>
            <a:r>
              <a:rPr lang="zh-CN" altLang="en-US" sz="1600" dirty="0"/>
              <a:t>）</a:t>
            </a:r>
          </a:p>
          <a:p>
            <a:pPr lvl="1" indent="355600">
              <a:lnSpc>
                <a:spcPct val="150000"/>
              </a:lnSpc>
            </a:pPr>
            <a:r>
              <a:rPr lang="zh-CN" altLang="en-US" sz="1600" b="1" dirty="0"/>
              <a:t>略细粒度</a:t>
            </a:r>
            <a:r>
              <a:rPr lang="zh-CN" altLang="en-US" sz="1600" dirty="0"/>
              <a:t>：图算法的单步操作层面，提供参数形式的粗操作函数，如</a:t>
            </a:r>
            <a:r>
              <a:rPr lang="en-US" altLang="zh-CN" sz="1600" dirty="0" err="1"/>
              <a:t>getVertices</a:t>
            </a:r>
            <a:r>
              <a:rPr lang="zh-CN" altLang="en-US" sz="1600" dirty="0"/>
              <a:t>（</a:t>
            </a:r>
            <a:r>
              <a:rPr lang="en-US" altLang="zh-CN" sz="1600" dirty="0"/>
              <a:t>Graph</a:t>
            </a:r>
            <a:r>
              <a:rPr lang="zh-CN" altLang="en-US" sz="1600" dirty="0"/>
              <a:t>，</a:t>
            </a:r>
            <a:r>
              <a:rPr lang="en-US" altLang="zh-CN" sz="1600" dirty="0"/>
              <a:t>arg1</a:t>
            </a:r>
            <a:r>
              <a:rPr lang="zh-CN" altLang="en-US" sz="1600" dirty="0"/>
              <a:t>，</a:t>
            </a:r>
            <a:r>
              <a:rPr lang="en-US" altLang="zh-CN" sz="1600" dirty="0"/>
              <a:t>arg2</a:t>
            </a:r>
            <a:r>
              <a:rPr lang="zh-CN" altLang="en-US" sz="1600" dirty="0"/>
              <a:t>，</a:t>
            </a:r>
            <a:r>
              <a:rPr lang="en-US" altLang="zh-CN" sz="1600" dirty="0"/>
              <a:t>……,</a:t>
            </a:r>
            <a:r>
              <a:rPr lang="en-US" altLang="zh-CN" sz="1600" dirty="0" err="1"/>
              <a:t>argn</a:t>
            </a:r>
            <a:r>
              <a:rPr lang="zh-CN" altLang="en-US" sz="1600" dirty="0"/>
              <a:t>）</a:t>
            </a:r>
          </a:p>
          <a:p>
            <a:pPr lvl="1" indent="355600">
              <a:lnSpc>
                <a:spcPct val="150000"/>
              </a:lnSpc>
            </a:pPr>
            <a:r>
              <a:rPr lang="zh-CN" altLang="en-US" sz="1600" b="1" dirty="0"/>
              <a:t>细粒度</a:t>
            </a:r>
            <a:r>
              <a:rPr lang="zh-CN" altLang="en-US" sz="1600" dirty="0"/>
              <a:t>：图计算指令集，提供指令集的操作指令，如 </a:t>
            </a:r>
            <a:r>
              <a:rPr lang="en-US" altLang="zh-CN" sz="1600" dirty="0"/>
              <a:t>load</a:t>
            </a:r>
            <a:r>
              <a:rPr lang="zh-CN" altLang="en-US" sz="1600" dirty="0"/>
              <a:t>（</a:t>
            </a:r>
            <a:r>
              <a:rPr lang="en-US" altLang="zh-CN" sz="1600" dirty="0" err="1"/>
              <a:t>Vertice</a:t>
            </a:r>
            <a:r>
              <a:rPr lang="zh-CN" altLang="en-US" sz="1600" dirty="0"/>
              <a:t>）（这一步将与课题一、二直接对接）</a:t>
            </a:r>
          </a:p>
          <a:p>
            <a:pPr lvl="1" indent="355600">
              <a:lnSpc>
                <a:spcPct val="150000"/>
              </a:lnSpc>
            </a:pPr>
            <a:endParaRPr lang="en-US" altLang="zh-CN" sz="1600" b="1" dirty="0" smtClean="0"/>
          </a:p>
          <a:p>
            <a:pPr lvl="1" indent="355600">
              <a:lnSpc>
                <a:spcPct val="150000"/>
              </a:lnSpc>
            </a:pPr>
            <a:endParaRPr lang="en-US" altLang="zh-CN" sz="1600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365034" y="899213"/>
            <a:ext cx="5785593" cy="574183"/>
          </a:xfrm>
        </p:spPr>
        <p:txBody>
          <a:bodyPr>
            <a:normAutofit/>
          </a:bodyPr>
          <a:lstStyle/>
          <a:p>
            <a:r>
              <a:rPr lang="zh-CN" altLang="en-US" dirty="0"/>
              <a:t>编程</a:t>
            </a:r>
            <a:r>
              <a:rPr lang="zh-CN" altLang="en-US" dirty="0" smtClean="0"/>
              <a:t>框架函数库</a:t>
            </a:r>
            <a:endParaRPr lang="zh-CN" altLang="en-US" dirty="0"/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4075612" y="757646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表格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02585952"/>
                  </p:ext>
                </p:extLst>
              </p:nvPr>
            </p:nvGraphicFramePr>
            <p:xfrm>
              <a:off x="3557681" y="4677809"/>
              <a:ext cx="5185627" cy="2031215"/>
            </p:xfrm>
            <a:graphic>
              <a:graphicData uri="http://schemas.openxmlformats.org/drawingml/2006/table">
                <a:tbl>
                  <a:tblPr firstRow="1" firstCol="1" bandRow="1">
                    <a:tableStyleId>{69012ECD-51FC-41F1-AA8D-1B2483CD663E}</a:tableStyleId>
                  </a:tblPr>
                  <a:tblGrid>
                    <a:gridCol w="2822153">
                      <a:extLst>
                        <a:ext uri="{9D8B030D-6E8A-4147-A177-3AD203B41FA5}">
                          <a16:colId xmlns:a16="http://schemas.microsoft.com/office/drawing/2014/main" val="1544747164"/>
                        </a:ext>
                      </a:extLst>
                    </a:gridCol>
                    <a:gridCol w="2363474">
                      <a:extLst>
                        <a:ext uri="{9D8B030D-6E8A-4147-A177-3AD203B41FA5}">
                          <a16:colId xmlns:a16="http://schemas.microsoft.com/office/drawing/2014/main" val="3018390497"/>
                        </a:ext>
                      </a:extLst>
                    </a:gridCol>
                  </a:tblGrid>
                  <a:tr h="279637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zh-CN" sz="1400" kern="100" dirty="0">
                              <a:effectLst/>
                            </a:rPr>
                            <a:t>名称</a:t>
                          </a:r>
                          <a:endParaRPr lang="zh-CN" sz="1400" kern="100" dirty="0"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zh-CN" sz="1400" kern="100">
                              <a:effectLst/>
                            </a:rPr>
                            <a:t>描述</a:t>
                          </a:r>
                          <a:endParaRPr lang="zh-CN" sz="1400" kern="100"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908035607"/>
                      </a:ext>
                    </a:extLst>
                  </a:tr>
                  <a:tr h="298076">
                    <a:tc>
                      <a:txBody>
                        <a:bodyPr/>
                        <a:lstStyle/>
                        <a:p>
                          <a:pPr lvl="1" algn="l">
                            <a:spcAft>
                              <a:spcPts val="0"/>
                            </a:spcAft>
                          </a:pPr>
                          <a:r>
                            <a:rPr lang="en-US" sz="1400" kern="100" dirty="0" err="1">
                              <a:effectLst/>
                            </a:rPr>
                            <a:t>ReadVertex</a:t>
                          </a:r>
                          <a:r>
                            <a:rPr lang="en-US" sz="1400" kern="100" dirty="0">
                              <a:effectLst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zh-CN" sz="1400" i="1" kern="10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V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14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ID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400" kern="100" dirty="0">
                              <a:effectLst/>
                            </a:rPr>
                            <a:t>)</a:t>
                          </a:r>
                          <a:endParaRPr lang="zh-CN" sz="1400" kern="100" dirty="0"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l">
                            <a:spcAft>
                              <a:spcPts val="0"/>
                            </a:spcAft>
                          </a:pPr>
                          <a:r>
                            <a:rPr lang="en-US" sz="1400" kern="100">
                              <a:effectLst/>
                            </a:rPr>
                            <a:t> </a:t>
                          </a:r>
                          <a:endParaRPr lang="zh-CN" sz="1400" kern="100"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20187667"/>
                      </a:ext>
                    </a:extLst>
                  </a:tr>
                  <a:tr h="298076">
                    <a:tc>
                      <a:txBody>
                        <a:bodyPr/>
                        <a:lstStyle/>
                        <a:p>
                          <a:pPr lvl="1" algn="l">
                            <a:spcAft>
                              <a:spcPts val="0"/>
                            </a:spcAft>
                          </a:pPr>
                          <a:r>
                            <a:rPr lang="en-US" sz="1400" kern="100" dirty="0" err="1">
                              <a:effectLst/>
                            </a:rPr>
                            <a:t>ReadOutEdge</a:t>
                          </a:r>
                          <a:r>
                            <a:rPr lang="en-US" sz="1400" kern="100" dirty="0">
                              <a:effectLst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zh-CN" sz="1400" i="1" kern="10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V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14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ID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400" kern="100" dirty="0">
                              <a:effectLst/>
                            </a:rPr>
                            <a:t>)</a:t>
                          </a:r>
                          <a:endParaRPr lang="zh-CN" sz="1400" kern="100" dirty="0"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l">
                            <a:spcAft>
                              <a:spcPts val="0"/>
                            </a:spcAft>
                          </a:pPr>
                          <a:r>
                            <a:rPr lang="zh-CN" sz="1400" kern="100" dirty="0">
                              <a:effectLst/>
                            </a:rPr>
                            <a:t>读取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zh-CN" sz="1400" i="1" kern="10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V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14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ID</m:t>
                                  </m:r>
                                </m:sub>
                              </m:sSub>
                            </m:oMath>
                          </a14:m>
                          <a:r>
                            <a:rPr lang="zh-CN" sz="1400" kern="100" dirty="0">
                              <a:effectLst/>
                            </a:rPr>
                            <a:t>的出边</a:t>
                          </a:r>
                          <a:endParaRPr lang="zh-CN" sz="1400" kern="100" dirty="0"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031877208"/>
                      </a:ext>
                    </a:extLst>
                  </a:tr>
                  <a:tr h="298076">
                    <a:tc>
                      <a:txBody>
                        <a:bodyPr/>
                        <a:lstStyle/>
                        <a:p>
                          <a:pPr lvl="1" algn="l">
                            <a:spcAft>
                              <a:spcPts val="0"/>
                            </a:spcAft>
                          </a:pPr>
                          <a:r>
                            <a:rPr lang="en-US" sz="1400" kern="100" dirty="0" err="1">
                              <a:effectLst/>
                            </a:rPr>
                            <a:t>GetOutNbr</a:t>
                          </a:r>
                          <a:r>
                            <a:rPr lang="en-US" sz="1400" kern="100" dirty="0">
                              <a:effectLst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zh-CN" sz="1400" i="1" kern="10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V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14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ID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400" kern="100" dirty="0">
                              <a:effectLst/>
                            </a:rPr>
                            <a:t>)</a:t>
                          </a:r>
                          <a:endParaRPr lang="zh-CN" sz="1400" kern="100" dirty="0"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l">
                            <a:spcAft>
                              <a:spcPts val="0"/>
                            </a:spcAft>
                          </a:pPr>
                          <a:r>
                            <a:rPr lang="zh-CN" sz="1400" kern="100" dirty="0">
                              <a:effectLst/>
                            </a:rPr>
                            <a:t>读取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zh-CN" sz="1400" i="1" kern="10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V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14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ID</m:t>
                                  </m:r>
                                </m:sub>
                              </m:sSub>
                            </m:oMath>
                          </a14:m>
                          <a:r>
                            <a:rPr lang="zh-CN" sz="1400" kern="100" dirty="0">
                              <a:effectLst/>
                            </a:rPr>
                            <a:t>的出边邻居</a:t>
                          </a:r>
                          <a:endParaRPr lang="zh-CN" sz="1400" kern="100" dirty="0"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138752164"/>
                      </a:ext>
                    </a:extLst>
                  </a:tr>
                  <a:tr h="279637">
                    <a:tc>
                      <a:txBody>
                        <a:bodyPr/>
                        <a:lstStyle/>
                        <a:p>
                          <a:pPr lvl="1" algn="l">
                            <a:spcAft>
                              <a:spcPts val="0"/>
                            </a:spcAft>
                          </a:pPr>
                          <a:r>
                            <a:rPr lang="en-US" sz="1400" kern="100">
                              <a:effectLst/>
                            </a:rPr>
                            <a:t>ReadEdge(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zh-CN" sz="1400" i="1" kern="10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E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14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ID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400" kern="100">
                              <a:effectLst/>
                            </a:rPr>
                            <a:t>)</a:t>
                          </a:r>
                          <a:endParaRPr lang="zh-CN" sz="1400" kern="100"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l">
                            <a:spcAft>
                              <a:spcPts val="0"/>
                            </a:spcAft>
                          </a:pPr>
                          <a:r>
                            <a:rPr lang="en-US" sz="1400" kern="100" dirty="0">
                              <a:effectLst/>
                            </a:rPr>
                            <a:t> </a:t>
                          </a:r>
                          <a:endParaRPr lang="zh-CN" sz="1400" kern="100" dirty="0"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19717924"/>
                      </a:ext>
                    </a:extLst>
                  </a:tr>
                  <a:tr h="298076">
                    <a:tc>
                      <a:txBody>
                        <a:bodyPr/>
                        <a:lstStyle/>
                        <a:p>
                          <a:pPr lvl="1" algn="l">
                            <a:spcAft>
                              <a:spcPts val="0"/>
                            </a:spcAft>
                          </a:pPr>
                          <a:r>
                            <a:rPr lang="en-US" sz="1400" kern="100" dirty="0" err="1">
                              <a:effectLst/>
                            </a:rPr>
                            <a:t>FrontierAdd</a:t>
                          </a:r>
                          <a:r>
                            <a:rPr lang="en-US" sz="1400" kern="100" dirty="0">
                              <a:effectLst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zh-CN" sz="1400" i="1" kern="10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V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14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ID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400" kern="100" dirty="0">
                              <a:effectLst/>
                            </a:rPr>
                            <a:t>)</a:t>
                          </a:r>
                          <a:endParaRPr lang="zh-CN" sz="1400" kern="100" dirty="0"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l">
                            <a:spcAft>
                              <a:spcPts val="0"/>
                            </a:spcAft>
                          </a:pPr>
                          <a:r>
                            <a:rPr lang="zh-CN" sz="1400" kern="100" dirty="0">
                              <a:effectLst/>
                            </a:rPr>
                            <a:t>将点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zh-CN" sz="1400" i="1" kern="10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V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14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ID</m:t>
                                  </m:r>
                                </m:sub>
                              </m:sSub>
                            </m:oMath>
                          </a14:m>
                          <a:r>
                            <a:rPr lang="zh-CN" sz="1400" kern="100" dirty="0">
                              <a:effectLst/>
                            </a:rPr>
                            <a:t>加入激活点集</a:t>
                          </a:r>
                          <a:endParaRPr lang="zh-CN" sz="1400" kern="100" dirty="0"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985972024"/>
                      </a:ext>
                    </a:extLst>
                  </a:tr>
                  <a:tr h="279637">
                    <a:tc>
                      <a:txBody>
                        <a:bodyPr/>
                        <a:lstStyle/>
                        <a:p>
                          <a:pPr lvl="1" algn="l">
                            <a:spcAft>
                              <a:spcPts val="0"/>
                            </a:spcAft>
                          </a:pPr>
                          <a:r>
                            <a:rPr lang="en-US" sz="1400" kern="100" dirty="0" err="1">
                              <a:effectLst/>
                            </a:rPr>
                            <a:t>FrontierInit</a:t>
                          </a:r>
                          <a:r>
                            <a:rPr lang="en-US" sz="1400" kern="100" dirty="0">
                              <a:effectLst/>
                            </a:rPr>
                            <a:t>()</a:t>
                          </a:r>
                          <a:endParaRPr lang="zh-CN" sz="1400" kern="100" dirty="0"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l">
                            <a:spcAft>
                              <a:spcPts val="0"/>
                            </a:spcAft>
                          </a:pPr>
                          <a:r>
                            <a:rPr lang="zh-CN" sz="1400" kern="100" dirty="0">
                              <a:effectLst/>
                            </a:rPr>
                            <a:t>初始化激活点集</a:t>
                          </a:r>
                          <a:endParaRPr lang="zh-CN" sz="1400" kern="100" dirty="0"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29446819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表格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02585952"/>
                  </p:ext>
                </p:extLst>
              </p:nvPr>
            </p:nvGraphicFramePr>
            <p:xfrm>
              <a:off x="3557681" y="4677809"/>
              <a:ext cx="5185627" cy="2031215"/>
            </p:xfrm>
            <a:graphic>
              <a:graphicData uri="http://schemas.openxmlformats.org/drawingml/2006/table">
                <a:tbl>
                  <a:tblPr firstRow="1" firstCol="1" bandRow="1">
                    <a:tableStyleId>{69012ECD-51FC-41F1-AA8D-1B2483CD663E}</a:tableStyleId>
                  </a:tblPr>
                  <a:tblGrid>
                    <a:gridCol w="2822153">
                      <a:extLst>
                        <a:ext uri="{9D8B030D-6E8A-4147-A177-3AD203B41FA5}">
                          <a16:colId xmlns:a16="http://schemas.microsoft.com/office/drawing/2014/main" val="1544747164"/>
                        </a:ext>
                      </a:extLst>
                    </a:gridCol>
                    <a:gridCol w="2363474">
                      <a:extLst>
                        <a:ext uri="{9D8B030D-6E8A-4147-A177-3AD203B41FA5}">
                          <a16:colId xmlns:a16="http://schemas.microsoft.com/office/drawing/2014/main" val="3018390497"/>
                        </a:ext>
                      </a:extLst>
                    </a:gridCol>
                  </a:tblGrid>
                  <a:tr h="279637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zh-CN" sz="1400" kern="100" dirty="0">
                              <a:effectLst/>
                            </a:rPr>
                            <a:t>名称</a:t>
                          </a:r>
                          <a:endParaRPr lang="zh-CN" sz="1400" kern="100" dirty="0"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zh-CN" sz="1400" kern="100">
                              <a:effectLst/>
                            </a:rPr>
                            <a:t>描述</a:t>
                          </a:r>
                          <a:endParaRPr lang="zh-CN" sz="1400" kern="100"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908035607"/>
                      </a:ext>
                    </a:extLst>
                  </a:tr>
                  <a:tr h="298076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t="-100000" r="-83836" b="-5122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spcAft>
                              <a:spcPts val="0"/>
                            </a:spcAft>
                          </a:pPr>
                          <a:r>
                            <a:rPr lang="en-US" sz="1400" kern="100">
                              <a:effectLst/>
                            </a:rPr>
                            <a:t> </a:t>
                          </a:r>
                          <a:endParaRPr lang="zh-CN" sz="1400" kern="100"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20187667"/>
                      </a:ext>
                    </a:extLst>
                  </a:tr>
                  <a:tr h="298076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t="-200000" r="-83836" b="-4122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119588" t="-200000" r="-258" b="-41224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31877208"/>
                      </a:ext>
                    </a:extLst>
                  </a:tr>
                  <a:tr h="298076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t="-300000" r="-83836" b="-3122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119588" t="-300000" r="-258" b="-31224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38752164"/>
                      </a:ext>
                    </a:extLst>
                  </a:tr>
                  <a:tr h="279637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t="-426087" r="-83836" b="-2326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spcAft>
                              <a:spcPts val="0"/>
                            </a:spcAft>
                          </a:pPr>
                          <a:r>
                            <a:rPr lang="en-US" sz="1400" kern="100" dirty="0">
                              <a:effectLst/>
                            </a:rPr>
                            <a:t> </a:t>
                          </a:r>
                          <a:endParaRPr lang="zh-CN" sz="1400" kern="100" dirty="0"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19717924"/>
                      </a:ext>
                    </a:extLst>
                  </a:tr>
                  <a:tr h="298076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t="-493878" r="-83836" b="-1183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119588" t="-493878" r="-258" b="-1183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85972024"/>
                      </a:ext>
                    </a:extLst>
                  </a:tr>
                  <a:tr h="279637">
                    <a:tc>
                      <a:txBody>
                        <a:bodyPr/>
                        <a:lstStyle/>
                        <a:p>
                          <a:pPr lvl="1" algn="l">
                            <a:spcAft>
                              <a:spcPts val="0"/>
                            </a:spcAft>
                          </a:pPr>
                          <a:r>
                            <a:rPr lang="en-US" sz="1400" kern="100" dirty="0" err="1">
                              <a:effectLst/>
                            </a:rPr>
                            <a:t>FrontierInit</a:t>
                          </a:r>
                          <a:r>
                            <a:rPr lang="en-US" sz="1400" kern="100" dirty="0">
                              <a:effectLst/>
                            </a:rPr>
                            <a:t>()</a:t>
                          </a:r>
                          <a:endParaRPr lang="zh-CN" sz="1400" kern="100" dirty="0"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l">
                            <a:spcAft>
                              <a:spcPts val="0"/>
                            </a:spcAft>
                          </a:pPr>
                          <a:r>
                            <a:rPr lang="zh-CN" sz="1400" kern="100" dirty="0">
                              <a:effectLst/>
                            </a:rPr>
                            <a:t>初始化激活点集</a:t>
                          </a:r>
                          <a:endParaRPr lang="zh-CN" sz="1400" kern="100" dirty="0"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29446819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52471144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目录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982930" y="1512699"/>
            <a:ext cx="31781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/>
              <a:t>课题</a:t>
            </a:r>
            <a:r>
              <a:rPr lang="zh-CN" altLang="en-US" sz="3600" b="1" dirty="0" smtClean="0"/>
              <a:t>背景</a:t>
            </a:r>
            <a:r>
              <a:rPr lang="zh-CN" altLang="en-US" sz="3600" b="1" dirty="0"/>
              <a:t>任务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1473201" y="2871364"/>
            <a:ext cx="1308099" cy="830423"/>
            <a:chOff x="666810" y="2593297"/>
            <a:chExt cx="468000" cy="245937"/>
          </a:xfrm>
        </p:grpSpPr>
        <p:sp>
          <p:nvSpPr>
            <p:cNvPr id="13" name="Freeform 10"/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14" name="文本框 13"/>
            <p:cNvSpPr txBox="1"/>
            <p:nvPr userDrawn="1"/>
          </p:nvSpPr>
          <p:spPr>
            <a:xfrm>
              <a:off x="794493" y="259329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sz="3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1473200" y="4303746"/>
            <a:ext cx="1308099" cy="830423"/>
            <a:chOff x="666810" y="2592981"/>
            <a:chExt cx="468000" cy="245937"/>
          </a:xfrm>
        </p:grpSpPr>
        <p:sp>
          <p:nvSpPr>
            <p:cNvPr id="18" name="Freeform 10"/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19" name="文本框 18"/>
            <p:cNvSpPr txBox="1"/>
            <p:nvPr userDrawn="1"/>
          </p:nvSpPr>
          <p:spPr>
            <a:xfrm>
              <a:off x="794493" y="2592981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sz="3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BB055578-C154-4759-AFE6-E93ACB8FFB1B}"/>
              </a:ext>
            </a:extLst>
          </p:cNvPr>
          <p:cNvCxnSpPr>
            <a:cxnSpLocks/>
          </p:cNvCxnSpPr>
          <p:nvPr/>
        </p:nvCxnSpPr>
        <p:spPr>
          <a:xfrm flipV="1">
            <a:off x="2547218" y="2172633"/>
            <a:ext cx="4525136" cy="28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E4A7524A-4C9B-40FD-902E-72C5AFDAF132}"/>
              </a:ext>
            </a:extLst>
          </p:cNvPr>
          <p:cNvCxnSpPr/>
          <p:nvPr/>
        </p:nvCxnSpPr>
        <p:spPr>
          <a:xfrm flipV="1">
            <a:off x="2534033" y="3607830"/>
            <a:ext cx="4538321" cy="28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0E022D2A-786A-4B50-A588-E4BB4ED9293C}"/>
              </a:ext>
            </a:extLst>
          </p:cNvPr>
          <p:cNvCxnSpPr/>
          <p:nvPr/>
        </p:nvCxnSpPr>
        <p:spPr>
          <a:xfrm flipV="1">
            <a:off x="2534033" y="5044095"/>
            <a:ext cx="4538321" cy="28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34">
            <a:extLst>
              <a:ext uri="{FF2B5EF4-FFF2-40B4-BE49-F238E27FC236}">
                <a16:creationId xmlns:a16="http://schemas.microsoft.com/office/drawing/2014/main" id="{B89BA485-7B96-4399-953C-1C36B1660BA2}"/>
              </a:ext>
            </a:extLst>
          </p:cNvPr>
          <p:cNvSpPr txBox="1"/>
          <p:nvPr/>
        </p:nvSpPr>
        <p:spPr>
          <a:xfrm>
            <a:off x="2982930" y="2963411"/>
            <a:ext cx="31781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>
                <a:solidFill>
                  <a:schemeClr val="bg2">
                    <a:lumMod val="50000"/>
                  </a:schemeClr>
                </a:solidFill>
              </a:rPr>
              <a:t>课题近期成果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0EA9A5BD-6429-4A6B-9B2B-DC3E1CB02316}"/>
              </a:ext>
            </a:extLst>
          </p:cNvPr>
          <p:cNvSpPr txBox="1"/>
          <p:nvPr/>
        </p:nvSpPr>
        <p:spPr>
          <a:xfrm>
            <a:off x="2982930" y="4395792"/>
            <a:ext cx="31781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 smtClean="0">
                <a:solidFill>
                  <a:schemeClr val="bg2">
                    <a:lumMod val="50000"/>
                  </a:schemeClr>
                </a:solidFill>
              </a:rPr>
              <a:t>工作执行情况</a:t>
            </a:r>
            <a:endParaRPr lang="zh-CN" altLang="en-US" sz="3600" dirty="0">
              <a:solidFill>
                <a:schemeClr val="bg2">
                  <a:lumMod val="50000"/>
                </a:schemeClr>
              </a:solidFill>
            </a:endParaRPr>
          </a:p>
        </p:txBody>
      </p: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57574224-305F-4BCB-9DE5-164B82980D05}"/>
              </a:ext>
            </a:extLst>
          </p:cNvPr>
          <p:cNvGrpSpPr/>
          <p:nvPr/>
        </p:nvGrpSpPr>
        <p:grpSpPr>
          <a:xfrm>
            <a:off x="1473199" y="1439860"/>
            <a:ext cx="1308099" cy="830423"/>
            <a:chOff x="666810" y="2593873"/>
            <a:chExt cx="468000" cy="245937"/>
          </a:xfrm>
        </p:grpSpPr>
        <p:sp>
          <p:nvSpPr>
            <p:cNvPr id="39" name="Freeform 10">
              <a:extLst>
                <a:ext uri="{FF2B5EF4-FFF2-40B4-BE49-F238E27FC236}">
                  <a16:creationId xmlns:a16="http://schemas.microsoft.com/office/drawing/2014/main" id="{E938997C-AC56-4068-A42F-38945637FA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>
                <a:solidFill>
                  <a:schemeClr val="accent5"/>
                </a:solidFill>
              </a:endParaRPr>
            </a:p>
          </p:txBody>
        </p: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67BF1C1F-F0A8-4ECD-9DE7-BA7A52D5F284}"/>
                </a:ext>
              </a:extLst>
            </p:cNvPr>
            <p:cNvSpPr txBox="1"/>
            <p:nvPr userDrawn="1"/>
          </p:nvSpPr>
          <p:spPr>
            <a:xfrm>
              <a:off x="794494" y="2593873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sz="3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81466684"/>
      </p:ext>
    </p:extLst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/>
          <p:cNvSpPr>
            <a:spLocks noGrp="1"/>
          </p:cNvSpPr>
          <p:nvPr>
            <p:ph sz="quarter" idx="10"/>
          </p:nvPr>
        </p:nvSpPr>
        <p:spPr>
          <a:xfrm>
            <a:off x="494025" y="1685677"/>
            <a:ext cx="8372162" cy="4878752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/>
              <a:t>采用基于</a:t>
            </a:r>
            <a:r>
              <a:rPr lang="en-US" altLang="zh-CN" dirty="0" smtClean="0"/>
              <a:t>Scala</a:t>
            </a:r>
            <a:r>
              <a:rPr lang="zh-CN" altLang="en-US" dirty="0" smtClean="0"/>
              <a:t>的</a:t>
            </a:r>
            <a:r>
              <a:rPr lang="en-US" altLang="zh-CN" dirty="0" smtClean="0"/>
              <a:t>DSL</a:t>
            </a:r>
            <a:r>
              <a:rPr lang="zh-CN" altLang="en-US" dirty="0" smtClean="0"/>
              <a:t>设计</a:t>
            </a:r>
            <a:endParaRPr lang="en-US" altLang="zh-CN" dirty="0" smtClean="0"/>
          </a:p>
          <a:p>
            <a:pPr lvl="1">
              <a:lnSpc>
                <a:spcPct val="150000"/>
              </a:lnSpc>
            </a:pPr>
            <a:r>
              <a:rPr lang="en-US" altLang="zh-CN" dirty="0" smtClean="0"/>
              <a:t>HLS</a:t>
            </a:r>
            <a:r>
              <a:rPr lang="zh-CN" altLang="en-US" dirty="0" smtClean="0"/>
              <a:t>框架参考</a:t>
            </a:r>
            <a:r>
              <a:rPr lang="en-US" altLang="zh-CN" dirty="0" smtClean="0"/>
              <a:t>spatial</a:t>
            </a:r>
          </a:p>
          <a:p>
            <a:pPr lvl="1">
              <a:lnSpc>
                <a:spcPct val="150000"/>
              </a:lnSpc>
            </a:pPr>
            <a:r>
              <a:rPr lang="zh-CN" altLang="en-US" dirty="0" smtClean="0"/>
              <a:t>利用</a:t>
            </a:r>
            <a:r>
              <a:rPr lang="en-US" altLang="zh-CN" dirty="0" smtClean="0"/>
              <a:t>chisel3</a:t>
            </a:r>
            <a:r>
              <a:rPr lang="zh-CN" altLang="en-US" dirty="0" smtClean="0"/>
              <a:t>和</a:t>
            </a:r>
            <a:r>
              <a:rPr lang="en-US" altLang="zh-CN" dirty="0" err="1" smtClean="0"/>
              <a:t>firrtl</a:t>
            </a:r>
            <a:r>
              <a:rPr lang="zh-CN" altLang="en-US" dirty="0" smtClean="0"/>
              <a:t>描述硬件</a:t>
            </a:r>
            <a:endParaRPr lang="en-US" altLang="zh-CN" dirty="0" smtClean="0"/>
          </a:p>
          <a:p>
            <a:pPr marL="0" indent="0"/>
            <a:r>
              <a:rPr lang="zh-CN" altLang="en-US" sz="1800" dirty="0">
                <a:latin typeface="微软雅黑" panose="020B0503020204020204" pitchFamily="34" charset="-122"/>
              </a:rPr>
              <a:t>基本</a:t>
            </a:r>
            <a:endParaRPr lang="en-US" altLang="zh-CN" sz="1800" dirty="0">
              <a:latin typeface="微软雅黑" panose="020B0503020204020204" pitchFamily="34" charset="-122"/>
            </a:endParaRPr>
          </a:p>
          <a:p>
            <a:pPr lvl="1"/>
            <a:r>
              <a:rPr lang="zh-CN" altLang="en-US" sz="1600" dirty="0"/>
              <a:t>控制机制设计（</a:t>
            </a:r>
            <a:r>
              <a:rPr lang="en-US" altLang="zh-CN" sz="1600" dirty="0"/>
              <a:t>Control flow</a:t>
            </a:r>
            <a:r>
              <a:rPr lang="zh-CN" altLang="en-US" sz="1600" dirty="0"/>
              <a:t>）</a:t>
            </a:r>
            <a:endParaRPr lang="en-US" altLang="zh-CN" sz="1600" dirty="0"/>
          </a:p>
          <a:p>
            <a:pPr lvl="1"/>
            <a:r>
              <a:rPr lang="zh-CN" altLang="en-US" sz="1600" dirty="0"/>
              <a:t>内存层次设计（</a:t>
            </a:r>
            <a:r>
              <a:rPr lang="en-US" altLang="zh-CN" sz="1600" dirty="0"/>
              <a:t>Memory Hierarchy</a:t>
            </a:r>
            <a:r>
              <a:rPr lang="zh-CN" altLang="en-US" sz="1600" dirty="0"/>
              <a:t>）</a:t>
            </a:r>
            <a:endParaRPr lang="en-US" altLang="zh-CN" sz="1600" dirty="0"/>
          </a:p>
          <a:p>
            <a:pPr lvl="1"/>
            <a:r>
              <a:rPr lang="zh-CN" altLang="en-US" sz="1600" dirty="0"/>
              <a:t>主机通信设计（</a:t>
            </a:r>
            <a:r>
              <a:rPr lang="en-US" altLang="zh-CN" sz="1600" dirty="0"/>
              <a:t>Host Interfaces</a:t>
            </a:r>
            <a:r>
              <a:rPr lang="zh-CN" altLang="en-US" sz="1600" dirty="0"/>
              <a:t>）</a:t>
            </a:r>
            <a:endParaRPr lang="en-US" altLang="zh-CN" sz="1600" dirty="0"/>
          </a:p>
          <a:p>
            <a:pPr lvl="1"/>
            <a:r>
              <a:rPr lang="zh-CN" altLang="en-US" sz="1600" dirty="0"/>
              <a:t>设计空间搜索（</a:t>
            </a:r>
            <a:r>
              <a:rPr lang="en-US" altLang="zh-CN" sz="1600" dirty="0"/>
              <a:t>Design Space Exploration</a:t>
            </a:r>
            <a:r>
              <a:rPr lang="zh-CN" altLang="en-US" sz="1600" dirty="0"/>
              <a:t>）</a:t>
            </a:r>
            <a:endParaRPr lang="en-US" altLang="zh-CN" sz="1600" dirty="0"/>
          </a:p>
          <a:p>
            <a:pPr marL="0" lvl="0" indent="0">
              <a:buClr>
                <a:srgbClr val="004098"/>
              </a:buClr>
            </a:pPr>
            <a:r>
              <a:rPr lang="zh-CN" altLang="en-US" sz="1800" dirty="0">
                <a:solidFill>
                  <a:srgbClr val="000000"/>
                </a:solidFill>
                <a:latin typeface="微软雅黑" panose="020B0503020204020204" pitchFamily="34" charset="-122"/>
              </a:rPr>
              <a:t>支撑库</a:t>
            </a:r>
            <a:endParaRPr lang="en-US" altLang="zh-CN" sz="1800" dirty="0"/>
          </a:p>
          <a:p>
            <a:pPr lvl="1"/>
            <a:r>
              <a:rPr lang="zh-CN" altLang="en-US" sz="1600" dirty="0"/>
              <a:t>公共算符抽取：具有公共特性的图拓扑属性算子</a:t>
            </a:r>
          </a:p>
          <a:p>
            <a:pPr lvl="1"/>
            <a:r>
              <a:rPr lang="zh-CN" altLang="en-US" sz="1600" dirty="0"/>
              <a:t>算法流程：从编程人员角度分析</a:t>
            </a:r>
            <a:endParaRPr lang="en-US" altLang="zh-CN" sz="1600" dirty="0"/>
          </a:p>
          <a:p>
            <a:pPr lvl="1"/>
            <a:r>
              <a:rPr lang="zh-CN" altLang="en-US" sz="1600" dirty="0"/>
              <a:t>函数封装：分层次封装，易用性为主</a:t>
            </a:r>
            <a:endParaRPr lang="en-US" altLang="zh-CN" sz="1600" dirty="0"/>
          </a:p>
          <a:p>
            <a:pPr lvl="1">
              <a:lnSpc>
                <a:spcPct val="150000"/>
              </a:lnSpc>
            </a:pPr>
            <a:endParaRPr lang="en-US" altLang="zh-CN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编程框架的高级语言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/>
          <a:srcRect l="2958" t="9199" r="13764" b="6735"/>
          <a:stretch/>
        </p:blipFill>
        <p:spPr>
          <a:xfrm>
            <a:off x="5053266" y="1588168"/>
            <a:ext cx="4013734" cy="2810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3812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/>
          <p:cNvSpPr>
            <a:spLocks noGrp="1"/>
          </p:cNvSpPr>
          <p:nvPr>
            <p:ph sz="quarter" idx="10"/>
          </p:nvPr>
        </p:nvSpPr>
        <p:spPr>
          <a:xfrm>
            <a:off x="494025" y="1685677"/>
            <a:ext cx="8372162" cy="487875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1800" dirty="0" smtClean="0">
                <a:latin typeface="微软雅黑" panose="020B0503020204020204" pitchFamily="34" charset="-122"/>
              </a:rPr>
              <a:t>第一步：实现图拓扑计算常用算子与现有加速器模块的映射，实现基本功能</a:t>
            </a:r>
            <a:endParaRPr lang="en-US" altLang="zh-CN" sz="1800" dirty="0" smtClean="0">
              <a:latin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1800" dirty="0" smtClean="0">
              <a:latin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>
                <a:latin typeface="微软雅黑" panose="020B0503020204020204" pitchFamily="34" charset="-122"/>
              </a:rPr>
              <a:t>第二</a:t>
            </a:r>
            <a:r>
              <a:rPr lang="zh-CN" altLang="en-US" sz="1800" dirty="0" smtClean="0">
                <a:latin typeface="微软雅黑" panose="020B0503020204020204" pitchFamily="34" charset="-122"/>
              </a:rPr>
              <a:t>步：提供对更灵活的图计算操作的支持，完善设计框架探索</a:t>
            </a:r>
            <a:endParaRPr lang="en-US" altLang="zh-CN" sz="1800" dirty="0" smtClean="0">
              <a:latin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1800" dirty="0">
              <a:latin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 smtClean="0">
                <a:latin typeface="微软雅黑" panose="020B0503020204020204" pitchFamily="34" charset="-122"/>
              </a:rPr>
              <a:t>第二步：对运行时调度操作、图数据库操作、分布式及并行操作进行封装支持</a:t>
            </a:r>
            <a:endParaRPr lang="en-US" altLang="zh-CN" sz="1800" dirty="0" smtClean="0">
              <a:latin typeface="微软雅黑" panose="020B0503020204020204" pitchFamily="34" charset="-122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编程框架设计构想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086602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目录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982930" y="1512699"/>
            <a:ext cx="31781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>
                <a:solidFill>
                  <a:schemeClr val="bg2">
                    <a:lumMod val="50000"/>
                  </a:schemeClr>
                </a:solidFill>
              </a:rPr>
              <a:t>课题</a:t>
            </a:r>
            <a:r>
              <a:rPr lang="zh-CN" altLang="en-US" sz="3600" dirty="0" smtClean="0">
                <a:solidFill>
                  <a:schemeClr val="bg2">
                    <a:lumMod val="50000"/>
                  </a:schemeClr>
                </a:solidFill>
              </a:rPr>
              <a:t>背景</a:t>
            </a:r>
            <a:r>
              <a:rPr lang="zh-CN" altLang="en-US" sz="3600" dirty="0">
                <a:solidFill>
                  <a:schemeClr val="bg2">
                    <a:lumMod val="50000"/>
                  </a:schemeClr>
                </a:solidFill>
              </a:rPr>
              <a:t>任务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1473201" y="2871364"/>
            <a:ext cx="1308099" cy="830423"/>
            <a:chOff x="666810" y="2593297"/>
            <a:chExt cx="468000" cy="245937"/>
          </a:xfrm>
        </p:grpSpPr>
        <p:sp>
          <p:nvSpPr>
            <p:cNvPr id="13" name="Freeform 10"/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14" name="文本框 13"/>
            <p:cNvSpPr txBox="1"/>
            <p:nvPr userDrawn="1"/>
          </p:nvSpPr>
          <p:spPr>
            <a:xfrm>
              <a:off x="794493" y="259329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sz="3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1473200" y="4303746"/>
            <a:ext cx="1308099" cy="830423"/>
            <a:chOff x="666810" y="2592981"/>
            <a:chExt cx="468000" cy="245937"/>
          </a:xfrm>
        </p:grpSpPr>
        <p:sp>
          <p:nvSpPr>
            <p:cNvPr id="18" name="Freeform 10"/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19" name="文本框 18"/>
            <p:cNvSpPr txBox="1"/>
            <p:nvPr userDrawn="1"/>
          </p:nvSpPr>
          <p:spPr>
            <a:xfrm>
              <a:off x="794493" y="2592981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sz="3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BB055578-C154-4759-AFE6-E93ACB8FFB1B}"/>
              </a:ext>
            </a:extLst>
          </p:cNvPr>
          <p:cNvCxnSpPr>
            <a:cxnSpLocks/>
          </p:cNvCxnSpPr>
          <p:nvPr/>
        </p:nvCxnSpPr>
        <p:spPr>
          <a:xfrm flipV="1">
            <a:off x="2547218" y="2172633"/>
            <a:ext cx="4525136" cy="28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E4A7524A-4C9B-40FD-902E-72C5AFDAF132}"/>
              </a:ext>
            </a:extLst>
          </p:cNvPr>
          <p:cNvCxnSpPr/>
          <p:nvPr/>
        </p:nvCxnSpPr>
        <p:spPr>
          <a:xfrm flipV="1">
            <a:off x="2534033" y="3607830"/>
            <a:ext cx="4538321" cy="28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0E022D2A-786A-4B50-A588-E4BB4ED9293C}"/>
              </a:ext>
            </a:extLst>
          </p:cNvPr>
          <p:cNvCxnSpPr/>
          <p:nvPr/>
        </p:nvCxnSpPr>
        <p:spPr>
          <a:xfrm flipV="1">
            <a:off x="2534033" y="5044095"/>
            <a:ext cx="4538321" cy="28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34">
            <a:extLst>
              <a:ext uri="{FF2B5EF4-FFF2-40B4-BE49-F238E27FC236}">
                <a16:creationId xmlns:a16="http://schemas.microsoft.com/office/drawing/2014/main" id="{B89BA485-7B96-4399-953C-1C36B1660BA2}"/>
              </a:ext>
            </a:extLst>
          </p:cNvPr>
          <p:cNvSpPr txBox="1"/>
          <p:nvPr/>
        </p:nvSpPr>
        <p:spPr>
          <a:xfrm>
            <a:off x="2982930" y="2963411"/>
            <a:ext cx="31781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 smtClean="0">
                <a:solidFill>
                  <a:schemeClr val="bg2">
                    <a:lumMod val="50000"/>
                  </a:schemeClr>
                </a:solidFill>
              </a:rPr>
              <a:t>课题近期成果</a:t>
            </a:r>
            <a:endParaRPr lang="zh-CN" altLang="en-US" sz="36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0EA9A5BD-6429-4A6B-9B2B-DC3E1CB02316}"/>
              </a:ext>
            </a:extLst>
          </p:cNvPr>
          <p:cNvSpPr txBox="1"/>
          <p:nvPr/>
        </p:nvSpPr>
        <p:spPr>
          <a:xfrm>
            <a:off x="2982930" y="4395792"/>
            <a:ext cx="31781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 smtClean="0"/>
              <a:t>工作执行情况</a:t>
            </a:r>
            <a:endParaRPr lang="zh-CN" altLang="en-US" sz="3600" b="1" dirty="0"/>
          </a:p>
        </p:txBody>
      </p: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57574224-305F-4BCB-9DE5-164B82980D05}"/>
              </a:ext>
            </a:extLst>
          </p:cNvPr>
          <p:cNvGrpSpPr/>
          <p:nvPr/>
        </p:nvGrpSpPr>
        <p:grpSpPr>
          <a:xfrm>
            <a:off x="1473199" y="1439860"/>
            <a:ext cx="1308099" cy="830423"/>
            <a:chOff x="666810" y="2593873"/>
            <a:chExt cx="468000" cy="245937"/>
          </a:xfrm>
        </p:grpSpPr>
        <p:sp>
          <p:nvSpPr>
            <p:cNvPr id="39" name="Freeform 10">
              <a:extLst>
                <a:ext uri="{FF2B5EF4-FFF2-40B4-BE49-F238E27FC236}">
                  <a16:creationId xmlns:a16="http://schemas.microsoft.com/office/drawing/2014/main" id="{E938997C-AC56-4068-A42F-38945637FA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67BF1C1F-F0A8-4ECD-9DE7-BA7A52D5F284}"/>
                </a:ext>
              </a:extLst>
            </p:cNvPr>
            <p:cNvSpPr txBox="1"/>
            <p:nvPr userDrawn="1"/>
          </p:nvSpPr>
          <p:spPr>
            <a:xfrm>
              <a:off x="794494" y="2593873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sz="3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57006263"/>
      </p:ext>
    </p:extLst>
  </p:cSld>
  <p:clrMapOvr>
    <a:masterClrMapping/>
  </p:clrMapOvr>
  <p:transition spd="slow">
    <p:push dir="u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/>
          <p:cNvSpPr>
            <a:spLocks noGrp="1"/>
          </p:cNvSpPr>
          <p:nvPr>
            <p:ph sz="quarter" idx="10"/>
          </p:nvPr>
        </p:nvSpPr>
        <p:spPr>
          <a:xfrm>
            <a:off x="148564" y="1548459"/>
            <a:ext cx="8141996" cy="3003221"/>
          </a:xfrm>
        </p:spPr>
        <p:txBody>
          <a:bodyPr>
            <a:noAutofit/>
          </a:bodyPr>
          <a:lstStyle/>
          <a:p>
            <a:pPr lvl="0"/>
            <a:r>
              <a:rPr lang="zh-CN" altLang="zh-CN" b="1" dirty="0"/>
              <a:t>数据处理模块</a:t>
            </a:r>
            <a:r>
              <a:rPr lang="zh-CN" altLang="en-US" b="1" dirty="0"/>
              <a:t>：</a:t>
            </a:r>
            <a:endParaRPr lang="en-US" altLang="zh-CN" b="1" dirty="0"/>
          </a:p>
          <a:p>
            <a:pPr lvl="1"/>
            <a:r>
              <a:rPr lang="en-US" altLang="zh-CN" dirty="0" err="1"/>
              <a:t>NodeProRed</a:t>
            </a:r>
            <a:r>
              <a:rPr lang="zh-CN" altLang="en-US" dirty="0"/>
              <a:t>：</a:t>
            </a:r>
            <a:r>
              <a:rPr lang="zh-CN" altLang="zh-CN" dirty="0"/>
              <a:t>读取点的属性</a:t>
            </a:r>
            <a:r>
              <a:rPr lang="zh-CN" altLang="zh-CN" dirty="0" smtClean="0"/>
              <a:t>值</a:t>
            </a:r>
            <a:endParaRPr lang="en-US" altLang="zh-CN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339634" y="974276"/>
            <a:ext cx="7104658" cy="574183"/>
          </a:xfrm>
        </p:spPr>
        <p:txBody>
          <a:bodyPr>
            <a:normAutofit/>
          </a:bodyPr>
          <a:lstStyle/>
          <a:p>
            <a:r>
              <a:rPr lang="zh-CN" altLang="en-US" dirty="0"/>
              <a:t>项目</a:t>
            </a:r>
            <a:r>
              <a:rPr lang="zh-CN" altLang="en-US" dirty="0" smtClean="0"/>
              <a:t>交流学习</a:t>
            </a:r>
            <a:r>
              <a:rPr lang="en-US" altLang="zh-CN" dirty="0" smtClean="0"/>
              <a:t>—</a:t>
            </a:r>
            <a:r>
              <a:rPr lang="zh-CN" altLang="en-US" dirty="0" smtClean="0"/>
              <a:t>深圳</a:t>
            </a:r>
            <a:endParaRPr lang="zh-CN" alt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4359289" y="638325"/>
            <a:ext cx="9881791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744" y="1633630"/>
            <a:ext cx="7966969" cy="4481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46223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339634" y="974276"/>
            <a:ext cx="7104658" cy="574183"/>
          </a:xfrm>
        </p:spPr>
        <p:txBody>
          <a:bodyPr>
            <a:normAutofit/>
          </a:bodyPr>
          <a:lstStyle/>
          <a:p>
            <a:r>
              <a:rPr lang="zh-CN" altLang="en-US" dirty="0"/>
              <a:t>经费去向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4359289" y="638325"/>
            <a:ext cx="9881791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3723235"/>
              </p:ext>
            </p:extLst>
          </p:nvPr>
        </p:nvGraphicFramePr>
        <p:xfrm>
          <a:off x="1103242" y="1693062"/>
          <a:ext cx="7097784" cy="4560972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2365928">
                  <a:extLst>
                    <a:ext uri="{9D8B030D-6E8A-4147-A177-3AD203B41FA5}">
                      <a16:colId xmlns:a16="http://schemas.microsoft.com/office/drawing/2014/main" val="3032319951"/>
                    </a:ext>
                  </a:extLst>
                </a:gridCol>
                <a:gridCol w="2365928">
                  <a:extLst>
                    <a:ext uri="{9D8B030D-6E8A-4147-A177-3AD203B41FA5}">
                      <a16:colId xmlns:a16="http://schemas.microsoft.com/office/drawing/2014/main" val="3739111066"/>
                    </a:ext>
                  </a:extLst>
                </a:gridCol>
                <a:gridCol w="2365928">
                  <a:extLst>
                    <a:ext uri="{9D8B030D-6E8A-4147-A177-3AD203B41FA5}">
                      <a16:colId xmlns:a16="http://schemas.microsoft.com/office/drawing/2014/main" val="3812233133"/>
                    </a:ext>
                  </a:extLst>
                </a:gridCol>
              </a:tblGrid>
              <a:tr h="48325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dirty="0" smtClean="0"/>
                        <a:t>预期预算（万元）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 smtClean="0"/>
                        <a:t>经费内容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dirty="0" smtClean="0"/>
                        <a:t>实际费用（万元）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50200696"/>
                  </a:ext>
                </a:extLst>
              </a:tr>
              <a:tr h="486580">
                <a:tc>
                  <a:txBody>
                    <a:bodyPr/>
                    <a:lstStyle/>
                    <a:p>
                      <a:pPr algn="l"/>
                      <a:r>
                        <a:rPr lang="zh-CN" altLang="en-US" sz="2000" dirty="0" smtClean="0"/>
                        <a:t>设备费</a:t>
                      </a:r>
                      <a:r>
                        <a:rPr lang="en-US" altLang="zh-CN" sz="2000" dirty="0" smtClean="0"/>
                        <a:t>102.85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/>
                        <a:t>FPGA</a:t>
                      </a:r>
                      <a:r>
                        <a:rPr lang="zh-CN" altLang="en-US" sz="2000" dirty="0" smtClean="0"/>
                        <a:t>开发板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1319741"/>
                  </a:ext>
                </a:extLst>
              </a:tr>
              <a:tr h="486580">
                <a:tc>
                  <a:txBody>
                    <a:bodyPr/>
                    <a:lstStyle/>
                    <a:p>
                      <a:pPr algn="l"/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 smtClean="0"/>
                        <a:t>服务器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97334501"/>
                  </a:ext>
                </a:extLst>
              </a:tr>
              <a:tr h="539825">
                <a:tc>
                  <a:txBody>
                    <a:bodyPr/>
                    <a:lstStyle/>
                    <a:p>
                      <a:pPr algn="l"/>
                      <a:r>
                        <a:rPr lang="zh-CN" altLang="en-US" sz="14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出版</a:t>
                      </a:r>
                      <a:r>
                        <a:rPr lang="en-US" altLang="zh-CN" sz="14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zh-CN" altLang="en-US" sz="14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文献</a:t>
                      </a:r>
                      <a:r>
                        <a:rPr lang="en-US" altLang="zh-CN" sz="14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zh-CN" altLang="en-US" sz="14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信息传</a:t>
                      </a:r>
                    </a:p>
                    <a:p>
                      <a:pPr algn="l"/>
                      <a:r>
                        <a:rPr lang="zh-CN" altLang="en-US" sz="14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播</a:t>
                      </a:r>
                      <a:r>
                        <a:rPr lang="en-US" altLang="zh-CN" sz="14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zh-CN" altLang="en-US" sz="14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知识产权事务费</a:t>
                      </a:r>
                      <a:r>
                        <a:rPr lang="en-US" altLang="zh-CN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17.35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 smtClean="0"/>
                        <a:t>论文版面费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06045104"/>
                  </a:ext>
                </a:extLst>
              </a:tr>
              <a:tr h="539825">
                <a:tc>
                  <a:txBody>
                    <a:bodyPr/>
                    <a:lstStyle/>
                    <a:p>
                      <a:pPr algn="l"/>
                      <a:r>
                        <a:rPr lang="zh-CN" altLang="en-US" sz="14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差旅费、会议费、</a:t>
                      </a:r>
                    </a:p>
                    <a:p>
                      <a:pPr algn="l"/>
                      <a:r>
                        <a:rPr lang="zh-CN" altLang="en-US" sz="14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国际合作与交流费</a:t>
                      </a:r>
                      <a:r>
                        <a:rPr lang="en-US" altLang="zh-CN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106.09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 smtClean="0"/>
                        <a:t>差旅费</a:t>
                      </a:r>
                      <a:endParaRPr lang="en-US" altLang="zh-CN" sz="20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75764150"/>
                  </a:ext>
                </a:extLst>
              </a:tr>
              <a:tr h="486580">
                <a:tc>
                  <a:txBody>
                    <a:bodyPr/>
                    <a:lstStyle/>
                    <a:p>
                      <a:pPr algn="l"/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 smtClean="0"/>
                        <a:t>会议交流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60342021"/>
                  </a:ext>
                </a:extLst>
              </a:tr>
              <a:tr h="486580">
                <a:tc>
                  <a:txBody>
                    <a:bodyPr/>
                    <a:lstStyle/>
                    <a:p>
                      <a:pPr algn="l"/>
                      <a:r>
                        <a:rPr lang="zh-CN" altLang="en-US" sz="2000" dirty="0" smtClean="0"/>
                        <a:t>劳务费</a:t>
                      </a:r>
                      <a:r>
                        <a:rPr lang="en-US" altLang="zh-CN" sz="2000" dirty="0" smtClean="0"/>
                        <a:t>263.92</a:t>
                      </a:r>
                      <a:endParaRPr lang="zh-CN" altLang="en-US" sz="2000" dirty="0"/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 smtClean="0"/>
                        <a:t>劳务费</a:t>
                      </a:r>
                      <a:endParaRPr lang="zh-CN" altLang="en-US" sz="2000" dirty="0"/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/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0675813"/>
                  </a:ext>
                </a:extLst>
              </a:tr>
              <a:tr h="486580">
                <a:tc>
                  <a:txBody>
                    <a:bodyPr/>
                    <a:lstStyle/>
                    <a:p>
                      <a:pPr algn="l"/>
                      <a:r>
                        <a:rPr lang="zh-CN" altLang="en-US" sz="2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间接费用</a:t>
                      </a:r>
                      <a:r>
                        <a:rPr lang="en-US" altLang="zh-CN" sz="2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95.62</a:t>
                      </a:r>
                      <a:endParaRPr lang="zh-CN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间接费用</a:t>
                      </a:r>
                      <a:endParaRPr lang="zh-CN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/>
                    </a:p>
                  </a:txBody>
                  <a:tcPr anchor="ctr"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9629348"/>
                  </a:ext>
                </a:extLst>
              </a:tr>
              <a:tr h="48658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smtClean="0"/>
                        <a:t>总费用</a:t>
                      </a:r>
                      <a:r>
                        <a:rPr lang="en-US" altLang="zh-CN" sz="1800" b="1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678</a:t>
                      </a:r>
                      <a:endParaRPr lang="zh-CN" altLang="en-US" sz="2000" smtClean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/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/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1536823"/>
                  </a:ext>
                </a:extLst>
              </a:tr>
            </a:tbl>
          </a:graphicData>
        </a:graphic>
      </p:graphicFrame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>
          <a:xfrm>
            <a:off x="148840" y="5900067"/>
            <a:ext cx="8372163" cy="353967"/>
          </a:xfrm>
        </p:spPr>
        <p:txBody>
          <a:bodyPr>
            <a:normAutofit fontScale="85000" lnSpcReduction="20000"/>
          </a:bodyPr>
          <a:lstStyle/>
          <a:p>
            <a:r>
              <a:rPr lang="zh-CN" altLang="en-US" dirty="0" smtClean="0"/>
              <a:t>已用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7620000" cy="6829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90579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近期工作计划</a:t>
            </a:r>
            <a:endParaRPr lang="zh-CN" alt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9B82142-36F7-4F2C-AFDB-E25DE21A514D}"/>
              </a:ext>
            </a:extLst>
          </p:cNvPr>
          <p:cNvSpPr txBox="1">
            <a:spLocks/>
          </p:cNvSpPr>
          <p:nvPr/>
        </p:nvSpPr>
        <p:spPr>
          <a:xfrm>
            <a:off x="818165" y="2023266"/>
            <a:ext cx="7610269" cy="391213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搭建</a:t>
            </a:r>
            <a:r>
              <a:rPr lang="en-US" altLang="zh-CN" sz="2400" dirty="0" smtClean="0">
                <a:latin typeface="微软雅黑" pitchFamily="34" charset="-122"/>
                <a:ea typeface="微软雅黑" pitchFamily="34" charset="-122"/>
              </a:rPr>
              <a:t>HLS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简易</a:t>
            </a: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框架</a:t>
            </a:r>
            <a:r>
              <a:rPr lang="en-US" altLang="zh-CN" sz="2400" dirty="0" smtClean="0">
                <a:latin typeface="微软雅黑" pitchFamily="34" charset="-122"/>
                <a:ea typeface="微软雅黑" pitchFamily="34" charset="-122"/>
              </a:rPr>
              <a:t>v1</a:t>
            </a: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，能够运行简单的</a:t>
            </a:r>
            <a:r>
              <a:rPr lang="en-US" altLang="zh-CN" sz="2400" dirty="0" smtClean="0">
                <a:latin typeface="微软雅黑" pitchFamily="34" charset="-122"/>
                <a:ea typeface="微软雅黑" pitchFamily="34" charset="-122"/>
              </a:rPr>
              <a:t>BFS</a:t>
            </a:r>
          </a:p>
          <a:p>
            <a:pPr>
              <a:lnSpc>
                <a:spcPct val="200000"/>
              </a:lnSpc>
            </a:pP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继续推进论文成果</a:t>
            </a:r>
            <a:endParaRPr lang="en-US" altLang="zh-CN" sz="2400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搭建反欺诈算法简易框架</a:t>
            </a:r>
            <a:r>
              <a:rPr lang="en-US" altLang="zh-CN" sz="2400" dirty="0" smtClean="0">
                <a:latin typeface="微软雅黑" pitchFamily="34" charset="-122"/>
                <a:ea typeface="微软雅黑" pitchFamily="34" charset="-122"/>
              </a:rPr>
              <a:t>v1</a:t>
            </a:r>
            <a:endParaRPr lang="zh-CN" altLang="en-US" sz="2400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53553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42613" y="1455489"/>
            <a:ext cx="9001387" cy="926932"/>
          </a:xfrm>
        </p:spPr>
        <p:txBody>
          <a:bodyPr/>
          <a:lstStyle/>
          <a:p>
            <a:r>
              <a:rPr lang="zh-CN" altLang="en-US" sz="6000" dirty="0">
                <a:latin typeface="+mn-ea"/>
                <a:ea typeface="+mn-ea"/>
              </a:rPr>
              <a:t>请多提宝贵意见，谢谢！</a:t>
            </a:r>
          </a:p>
        </p:txBody>
      </p:sp>
    </p:spTree>
    <p:extLst>
      <p:ext uri="{BB962C8B-B14F-4D97-AF65-F5344CB8AC3E}">
        <p14:creationId xmlns:p14="http://schemas.microsoft.com/office/powerpoint/2010/main" val="13629736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/>
          <p:cNvSpPr>
            <a:spLocks noGrp="1"/>
          </p:cNvSpPr>
          <p:nvPr>
            <p:ph sz="quarter" idx="10"/>
          </p:nvPr>
        </p:nvSpPr>
        <p:spPr>
          <a:xfrm>
            <a:off x="195941" y="1599262"/>
            <a:ext cx="8514921" cy="4698796"/>
          </a:xfrm>
        </p:spPr>
        <p:txBody>
          <a:bodyPr>
            <a:normAutofit/>
          </a:bodyPr>
          <a:lstStyle/>
          <a:p>
            <a:pPr indent="355600">
              <a:lnSpc>
                <a:spcPct val="150000"/>
              </a:lnSpc>
            </a:pPr>
            <a:r>
              <a:rPr lang="zh-CN" altLang="en-US" b="1" dirty="0" smtClean="0"/>
              <a:t>学术论文进展</a:t>
            </a:r>
            <a:endParaRPr lang="en-US" altLang="zh-CN" b="1" dirty="0"/>
          </a:p>
          <a:p>
            <a:pPr lvl="1" indent="355600">
              <a:lnSpc>
                <a:spcPct val="150000"/>
              </a:lnSpc>
            </a:pPr>
            <a:r>
              <a:rPr lang="zh-CN" altLang="en-US" sz="1600" dirty="0"/>
              <a:t>已</a:t>
            </a:r>
            <a:r>
              <a:rPr lang="zh-CN" altLang="en-US" sz="1600" dirty="0" smtClean="0"/>
              <a:t>完成</a:t>
            </a:r>
            <a:r>
              <a:rPr lang="en-US" altLang="zh-CN" sz="1600" dirty="0" smtClean="0"/>
              <a:t>3</a:t>
            </a:r>
            <a:r>
              <a:rPr lang="zh-CN" altLang="en-US" sz="1600" dirty="0" smtClean="0"/>
              <a:t>篇论文</a:t>
            </a:r>
            <a:r>
              <a:rPr lang="en-US" altLang="zh-CN" sz="1600" dirty="0" smtClean="0"/>
              <a:t>Accepted</a:t>
            </a:r>
          </a:p>
          <a:p>
            <a:pPr lvl="1" indent="355600">
              <a:lnSpc>
                <a:spcPct val="150000"/>
              </a:lnSpc>
            </a:pPr>
            <a:r>
              <a:rPr lang="zh-CN" altLang="en-US" sz="1600" dirty="0"/>
              <a:t>已</a:t>
            </a:r>
            <a:r>
              <a:rPr lang="zh-CN" altLang="en-US" sz="1600" dirty="0" smtClean="0"/>
              <a:t>完成专利</a:t>
            </a:r>
            <a:r>
              <a:rPr lang="en-US" altLang="zh-CN" sz="1600" dirty="0" smtClean="0"/>
              <a:t>1</a:t>
            </a:r>
            <a:r>
              <a:rPr lang="zh-CN" altLang="en-US" sz="1600" dirty="0" smtClean="0"/>
              <a:t>项（已投出）</a:t>
            </a:r>
            <a:endParaRPr lang="en-US" altLang="zh-CN" sz="1600" dirty="0" smtClean="0"/>
          </a:p>
          <a:p>
            <a:pPr indent="355600">
              <a:lnSpc>
                <a:spcPct val="150000"/>
              </a:lnSpc>
            </a:pPr>
            <a:r>
              <a:rPr lang="zh-CN" altLang="en-US" b="1" dirty="0" smtClean="0"/>
              <a:t>软件代码进展</a:t>
            </a:r>
            <a:endParaRPr lang="en-US" altLang="zh-CN" b="1" dirty="0" smtClean="0"/>
          </a:p>
          <a:p>
            <a:pPr lvl="1" indent="355600">
              <a:lnSpc>
                <a:spcPct val="150000"/>
              </a:lnSpc>
            </a:pPr>
            <a:r>
              <a:rPr lang="zh-CN" altLang="en-US" sz="1600" dirty="0" smtClean="0"/>
              <a:t>初级编程理论框架基本搭建完成，代码正在部署</a:t>
            </a:r>
            <a:endParaRPr lang="en-US" altLang="zh-CN" sz="1600" dirty="0" smtClean="0"/>
          </a:p>
          <a:p>
            <a:pPr lvl="1" indent="355600">
              <a:lnSpc>
                <a:spcPct val="150000"/>
              </a:lnSpc>
            </a:pPr>
            <a:r>
              <a:rPr lang="zh-CN" altLang="en-US" sz="1600" dirty="0" smtClean="0"/>
              <a:t>争取</a:t>
            </a:r>
            <a:r>
              <a:rPr lang="en-US" altLang="zh-CN" sz="1600" dirty="0" smtClean="0"/>
              <a:t>5</a:t>
            </a:r>
            <a:r>
              <a:rPr lang="zh-CN" altLang="en-US" sz="1600" dirty="0"/>
              <a:t>月份能做出一个简单功能调通的版本</a:t>
            </a:r>
            <a:endParaRPr lang="en-US" altLang="zh-CN" sz="1600" dirty="0"/>
          </a:p>
          <a:p>
            <a:pPr indent="355600">
              <a:lnSpc>
                <a:spcPct val="150000"/>
              </a:lnSpc>
            </a:pPr>
            <a:r>
              <a:rPr lang="zh-CN" altLang="en-US" b="1" dirty="0" smtClean="0"/>
              <a:t>应用分析进展</a:t>
            </a:r>
            <a:endParaRPr lang="en-US" altLang="zh-CN" b="1" dirty="0" smtClean="0"/>
          </a:p>
          <a:p>
            <a:pPr lvl="1" indent="355600">
              <a:lnSpc>
                <a:spcPct val="150000"/>
              </a:lnSpc>
            </a:pPr>
            <a:r>
              <a:rPr lang="zh-CN" altLang="en-US" sz="1600" dirty="0"/>
              <a:t>根据公司提供的小规模数据，已识别出医保图基本结构、点边属性</a:t>
            </a:r>
            <a:endParaRPr lang="en-US" altLang="zh-CN" sz="1600" dirty="0"/>
          </a:p>
          <a:p>
            <a:pPr lvl="1" indent="355600">
              <a:lnSpc>
                <a:spcPct val="150000"/>
              </a:lnSpc>
            </a:pPr>
            <a:r>
              <a:rPr lang="zh-CN" altLang="en-US" sz="1600" dirty="0"/>
              <a:t>初步完成图中欺诈行为特征分析，</a:t>
            </a:r>
            <a:r>
              <a:rPr lang="zh-CN" altLang="en-US" sz="1500" dirty="0" smtClean="0"/>
              <a:t>给出反欺诈算法的初步设计</a:t>
            </a:r>
            <a:endParaRPr lang="en-US" altLang="zh-CN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339634" y="974276"/>
            <a:ext cx="4767943" cy="574183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整体工作进展</a:t>
            </a:r>
            <a:endParaRPr lang="zh-CN" altLang="en-US" dirty="0"/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4075612" y="757646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345748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/>
          <p:cNvSpPr>
            <a:spLocks noGrp="1"/>
          </p:cNvSpPr>
          <p:nvPr>
            <p:ph sz="quarter" idx="10"/>
          </p:nvPr>
        </p:nvSpPr>
        <p:spPr>
          <a:xfrm>
            <a:off x="494025" y="1685677"/>
            <a:ext cx="8069061" cy="574183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根据各单位职责分工</a:t>
            </a:r>
            <a:endParaRPr lang="en-US" altLang="zh-CN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任务分工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73E10BD-6EAF-4567-9815-0EF5E552F5BD}"/>
              </a:ext>
            </a:extLst>
          </p:cNvPr>
          <p:cNvSpPr/>
          <p:nvPr/>
        </p:nvSpPr>
        <p:spPr>
          <a:xfrm>
            <a:off x="3635169" y="2401413"/>
            <a:ext cx="2089871" cy="753486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dirty="0"/>
              <a:t>上海交通大学</a:t>
            </a:r>
            <a:endParaRPr lang="en-US" altLang="zh-CN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346EE4A6-74C1-4FED-8CF3-9F8120806493}"/>
              </a:ext>
            </a:extLst>
          </p:cNvPr>
          <p:cNvSpPr/>
          <p:nvPr/>
        </p:nvSpPr>
        <p:spPr>
          <a:xfrm>
            <a:off x="653453" y="4598971"/>
            <a:ext cx="2981716" cy="753486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dirty="0"/>
              <a:t>香港理工大学深圳研究院</a:t>
            </a:r>
            <a:endParaRPr lang="en-US" altLang="zh-CN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A966132C-C37B-4EA7-888E-7C22E6CD6FF5}"/>
              </a:ext>
            </a:extLst>
          </p:cNvPr>
          <p:cNvSpPr/>
          <p:nvPr/>
        </p:nvSpPr>
        <p:spPr>
          <a:xfrm>
            <a:off x="5725040" y="4582597"/>
            <a:ext cx="2981717" cy="786233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dirty="0"/>
              <a:t>平安科技（深圳）有限公司</a:t>
            </a:r>
            <a:endParaRPr lang="en-US" altLang="zh-CN" dirty="0"/>
          </a:p>
        </p:txBody>
      </p:sp>
      <p:pic>
        <p:nvPicPr>
          <p:cNvPr id="5" name="图片 13">
            <a:extLst>
              <a:ext uri="{FF2B5EF4-FFF2-40B4-BE49-F238E27FC236}">
                <a16:creationId xmlns:a16="http://schemas.microsoft.com/office/drawing/2014/main" id="{990E28D4-AA52-41F7-B91D-28C765A1E8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2702" y="1771906"/>
            <a:ext cx="1698595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7" descr="http://www.138top.com/UploadFiles/2012-03/admin/2012031922065682210.png">
            <a:extLst>
              <a:ext uri="{FF2B5EF4-FFF2-40B4-BE49-F238E27FC236}">
                <a16:creationId xmlns:a16="http://schemas.microsoft.com/office/drawing/2014/main" id="{1C609AB9-D726-45B4-8891-EECE3421E0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61" b="11906"/>
          <a:stretch>
            <a:fillRect/>
          </a:stretch>
        </p:blipFill>
        <p:spPr bwMode="auto">
          <a:xfrm>
            <a:off x="653453" y="5397485"/>
            <a:ext cx="2309502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图片 42">
            <a:extLst>
              <a:ext uri="{FF2B5EF4-FFF2-40B4-BE49-F238E27FC236}">
                <a16:creationId xmlns:a16="http://schemas.microsoft.com/office/drawing/2014/main" id="{D48FF14E-0F21-4ABD-869B-AF0F402FFD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251" b="41600"/>
          <a:stretch>
            <a:fillRect/>
          </a:stretch>
        </p:blipFill>
        <p:spPr bwMode="auto">
          <a:xfrm>
            <a:off x="6987895" y="5518135"/>
            <a:ext cx="1718862" cy="433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圆角矩形标注 45">
            <a:extLst>
              <a:ext uri="{FF2B5EF4-FFF2-40B4-BE49-F238E27FC236}">
                <a16:creationId xmlns:a16="http://schemas.microsoft.com/office/drawing/2014/main" id="{263480C3-ADA2-4F72-8C80-7CED83A5C5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03526" y="5674487"/>
            <a:ext cx="4184369" cy="1023969"/>
          </a:xfrm>
          <a:prstGeom prst="wedgeRoundRectCallout">
            <a:avLst>
              <a:gd name="adj1" fmla="val 36906"/>
              <a:gd name="adj2" fmla="val -89259"/>
              <a:gd name="adj3" fmla="val 16667"/>
            </a:avLst>
          </a:prstGeom>
          <a:solidFill>
            <a:schemeClr val="bg1"/>
          </a:solidFill>
          <a:ln w="28575" algn="ctr">
            <a:solidFill>
              <a:srgbClr val="922706"/>
            </a:solidFill>
            <a:round/>
            <a:headEnd/>
            <a:tailEnd/>
          </a:ln>
        </p:spPr>
        <p:txBody>
          <a:bodyPr wrap="square" lIns="90000" tIns="46800" rIns="90000" bIns="46800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负责提供金融医保反欺诈应用相关数据格式、场景分析、应用需求等；协同完成金融图计算系统的开发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圆角矩形标注 45">
            <a:extLst>
              <a:ext uri="{FF2B5EF4-FFF2-40B4-BE49-F238E27FC236}">
                <a16:creationId xmlns:a16="http://schemas.microsoft.com/office/drawing/2014/main" id="{32FA40B9-97FD-4F73-AE38-56126D85AE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40233" y="1813907"/>
            <a:ext cx="2813484" cy="2249837"/>
          </a:xfrm>
          <a:prstGeom prst="wedgeRoundRectCallout">
            <a:avLst>
              <a:gd name="adj1" fmla="val -74038"/>
              <a:gd name="adj2" fmla="val 44"/>
              <a:gd name="adj3" fmla="val 16667"/>
            </a:avLst>
          </a:prstGeom>
          <a:solidFill>
            <a:schemeClr val="bg1"/>
          </a:solidFill>
          <a:ln w="28575" algn="ctr">
            <a:solidFill>
              <a:srgbClr val="922706"/>
            </a:solidFill>
            <a:round/>
            <a:headEnd/>
            <a:tailEnd/>
          </a:ln>
        </p:spPr>
        <p:txBody>
          <a:bodyPr wrap="square" lIns="90000" tIns="46800" rIns="90000" bIns="46800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负责图计算编程环境设计；负责分析公共算符；设计实现图计算支撑库；设计图计算编译优化机制；设计实现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HLS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，硬件参数模板，高效空间搜索机制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圆角矩形标注 45">
            <a:extLst>
              <a:ext uri="{FF2B5EF4-FFF2-40B4-BE49-F238E27FC236}">
                <a16:creationId xmlns:a16="http://schemas.microsoft.com/office/drawing/2014/main" id="{626A9965-A4F6-4D18-ABD8-3BE5B28167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283" y="2640039"/>
            <a:ext cx="3029693" cy="1636903"/>
          </a:xfrm>
          <a:prstGeom prst="wedgeRoundRectCallout">
            <a:avLst>
              <a:gd name="adj1" fmla="val -3115"/>
              <a:gd name="adj2" fmla="val 76552"/>
              <a:gd name="adj3" fmla="val 16667"/>
            </a:avLst>
          </a:prstGeom>
          <a:solidFill>
            <a:schemeClr val="bg1"/>
          </a:solidFill>
          <a:ln w="28575" algn="ctr">
            <a:solidFill>
              <a:srgbClr val="922706"/>
            </a:solidFill>
            <a:round/>
            <a:headEnd/>
            <a:tailEnd/>
          </a:ln>
        </p:spPr>
        <p:txBody>
          <a:bodyPr wrap="square" lIns="90000" tIns="46800" rIns="90000" bIns="46800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负责抽象图拓扑计算中的具有完备性和代表性的公共算符；设计具有局部性优化的数据辨识方法；协同完金融图计算系统开发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8D5C0767-7B94-475E-B3DB-5753B2E54E6C}"/>
              </a:ext>
            </a:extLst>
          </p:cNvPr>
          <p:cNvSpPr/>
          <p:nvPr/>
        </p:nvSpPr>
        <p:spPr>
          <a:xfrm>
            <a:off x="4064876" y="3976658"/>
            <a:ext cx="1245847" cy="116539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纵向协同工作小组</a:t>
            </a:r>
          </a:p>
        </p:txBody>
      </p: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17336713-EC32-4F2D-A250-C4939291B45B}"/>
              </a:ext>
            </a:extLst>
          </p:cNvPr>
          <p:cNvCxnSpPr>
            <a:stCxn id="8" idx="2"/>
            <a:endCxn id="14" idx="0"/>
          </p:cNvCxnSpPr>
          <p:nvPr/>
        </p:nvCxnSpPr>
        <p:spPr>
          <a:xfrm>
            <a:off x="4680105" y="3154899"/>
            <a:ext cx="7695" cy="8217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AC80D82D-EB0F-4FA5-B62E-D912EFC795FC}"/>
              </a:ext>
            </a:extLst>
          </p:cNvPr>
          <p:cNvCxnSpPr>
            <a:cxnSpLocks/>
            <a:stCxn id="9" idx="3"/>
            <a:endCxn id="14" idx="2"/>
          </p:cNvCxnSpPr>
          <p:nvPr/>
        </p:nvCxnSpPr>
        <p:spPr>
          <a:xfrm flipV="1">
            <a:off x="3635169" y="4559354"/>
            <a:ext cx="429707" cy="4163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50FFA087-6E8A-4F66-8D39-8E62056F5BBD}"/>
              </a:ext>
            </a:extLst>
          </p:cNvPr>
          <p:cNvCxnSpPr>
            <a:cxnSpLocks/>
            <a:stCxn id="10" idx="1"/>
            <a:endCxn id="14" idx="6"/>
          </p:cNvCxnSpPr>
          <p:nvPr/>
        </p:nvCxnSpPr>
        <p:spPr>
          <a:xfrm flipH="1" flipV="1">
            <a:off x="5310723" y="4559354"/>
            <a:ext cx="414317" cy="4163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774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5" name="内容占位符 3">
            <a:extLst>
              <a:ext uri="{FF2B5EF4-FFF2-40B4-BE49-F238E27FC236}">
                <a16:creationId xmlns:a16="http://schemas.microsoft.com/office/drawing/2014/main" id="{C0749F73-F38E-4679-9D21-C9621CDC8C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sz="2400" dirty="0"/>
              <a:t>人员要求：</a:t>
            </a:r>
            <a:endParaRPr lang="en-US" altLang="zh-CN" sz="2400" dirty="0"/>
          </a:p>
          <a:p>
            <a:pPr lvl="1"/>
            <a:r>
              <a:rPr lang="zh-CN" altLang="en-US" sz="2000" dirty="0"/>
              <a:t>各单位派出至少两名学生组成工作小组，共同搭建图计算编程环境</a:t>
            </a:r>
            <a:endParaRPr lang="en-US" altLang="zh-CN" sz="2000" dirty="0"/>
          </a:p>
          <a:p>
            <a:pPr lvl="1"/>
            <a:r>
              <a:rPr lang="zh-CN" altLang="en-US" sz="2000" dirty="0"/>
              <a:t>保证接下来两个季度全力投入该系统的构建工作中，定岗定人。</a:t>
            </a:r>
            <a:endParaRPr lang="en-US" altLang="zh-CN" dirty="0"/>
          </a:p>
          <a:p>
            <a:r>
              <a:rPr lang="zh-CN" altLang="en-US" sz="2400" dirty="0"/>
              <a:t>上海交通大学人员：</a:t>
            </a:r>
            <a:endParaRPr lang="en-US" altLang="zh-CN" sz="2400" dirty="0"/>
          </a:p>
          <a:p>
            <a:pPr lvl="1"/>
            <a:r>
              <a:rPr lang="zh-CN" altLang="en-US" sz="2000" dirty="0"/>
              <a:t>教师：朱浩瑾，李超</a:t>
            </a:r>
            <a:endParaRPr lang="en-US" altLang="zh-CN" sz="2000" dirty="0"/>
          </a:p>
          <a:p>
            <a:pPr lvl="1"/>
            <a:r>
              <a:rPr lang="zh-CN" altLang="en-US" sz="2000" dirty="0"/>
              <a:t>学生：张路，王鹏宇，王靖，曹育海，李晋雷，</a:t>
            </a:r>
            <a:r>
              <a:rPr lang="zh-CN" altLang="en-US" sz="2000" dirty="0" smtClean="0"/>
              <a:t>吴沛霖，史小向</a:t>
            </a:r>
            <a:endParaRPr lang="en-US" altLang="zh-CN" sz="2000" dirty="0"/>
          </a:p>
          <a:p>
            <a:r>
              <a:rPr lang="zh-CN" altLang="en-US" sz="2400" dirty="0"/>
              <a:t>沟通方式：</a:t>
            </a:r>
            <a:endParaRPr lang="en-US" altLang="zh-CN" sz="2400" dirty="0"/>
          </a:p>
          <a:p>
            <a:pPr lvl="1"/>
            <a:r>
              <a:rPr lang="zh-CN" altLang="en-US" sz="2000" dirty="0"/>
              <a:t>建立专用的工作邮件组，微信群；</a:t>
            </a:r>
            <a:endParaRPr lang="en-US" altLang="zh-CN" sz="2000" dirty="0"/>
          </a:p>
          <a:p>
            <a:pPr lvl="1"/>
            <a:r>
              <a:rPr lang="zh-CN" altLang="en-US" sz="2000" dirty="0"/>
              <a:t>定期召开进度会议</a:t>
            </a:r>
            <a:r>
              <a:rPr lang="zh-CN" altLang="en-US" sz="2000" dirty="0" smtClean="0"/>
              <a:t>；</a:t>
            </a:r>
            <a:endParaRPr lang="en-US" altLang="zh-CN" sz="2000" dirty="0"/>
          </a:p>
          <a:p>
            <a:pPr lvl="1"/>
            <a:r>
              <a:rPr lang="zh-CN" altLang="en-US" sz="2000" dirty="0"/>
              <a:t>根据项目需求可以适当安排人员</a:t>
            </a:r>
            <a:r>
              <a:rPr lang="zh-CN" altLang="en-US" sz="2000" dirty="0" smtClean="0"/>
              <a:t>出差；</a:t>
            </a:r>
            <a:endParaRPr lang="en-US" altLang="zh-CN" sz="2000" dirty="0"/>
          </a:p>
          <a:p>
            <a:pPr lvl="1"/>
            <a:r>
              <a:rPr lang="zh-CN" altLang="en-US" sz="2000" dirty="0"/>
              <a:t>关于图计算和</a:t>
            </a:r>
            <a:r>
              <a:rPr lang="en-US" altLang="zh-CN" sz="2000" dirty="0"/>
              <a:t>FPGA</a:t>
            </a:r>
            <a:r>
              <a:rPr lang="zh-CN" altLang="en-US" sz="2000" dirty="0"/>
              <a:t>编程技术，组织一次“集中培训”。</a:t>
            </a:r>
            <a:endParaRPr lang="en-US" altLang="zh-CN" sz="2000" dirty="0"/>
          </a:p>
          <a:p>
            <a:pPr lvl="1"/>
            <a:endParaRPr lang="zh-CN" altLang="en-US" sz="2000" dirty="0"/>
          </a:p>
        </p:txBody>
      </p:sp>
      <p:sp>
        <p:nvSpPr>
          <p:cNvPr id="6" name="标题 2">
            <a:extLst>
              <a:ext uri="{FF2B5EF4-FFF2-40B4-BE49-F238E27FC236}">
                <a16:creationId xmlns:a16="http://schemas.microsoft.com/office/drawing/2014/main" id="{973FA54B-7B51-4F8B-BDBB-96A98E626C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024" y="974277"/>
            <a:ext cx="8372163" cy="574183"/>
          </a:xfrm>
        </p:spPr>
        <p:txBody>
          <a:bodyPr>
            <a:normAutofit/>
          </a:bodyPr>
          <a:lstStyle/>
          <a:p>
            <a:r>
              <a:rPr lang="zh-CN" altLang="en-US" sz="3200" b="1" dirty="0">
                <a:solidFill>
                  <a:schemeClr val="accent1"/>
                </a:solidFill>
              </a:rPr>
              <a:t>人员组织模式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/>
          <p:cNvSpPr>
            <a:spLocks noGrp="1"/>
          </p:cNvSpPr>
          <p:nvPr>
            <p:ph sz="quarter" idx="10"/>
          </p:nvPr>
        </p:nvSpPr>
        <p:spPr>
          <a:xfrm>
            <a:off x="195942" y="1599262"/>
            <a:ext cx="3423743" cy="4809158"/>
          </a:xfrm>
        </p:spPr>
        <p:txBody>
          <a:bodyPr>
            <a:normAutofit/>
          </a:bodyPr>
          <a:lstStyle/>
          <a:p>
            <a:pPr indent="355600">
              <a:lnSpc>
                <a:spcPct val="150000"/>
              </a:lnSpc>
            </a:pPr>
            <a:r>
              <a:rPr lang="zh-CN" altLang="zh-CN" b="1" dirty="0"/>
              <a:t>图计算编程框架</a:t>
            </a:r>
            <a:r>
              <a:rPr lang="zh-CN" altLang="en-US" b="1" dirty="0"/>
              <a:t>设计</a:t>
            </a:r>
            <a:endParaRPr lang="en-US" altLang="zh-CN" b="1" dirty="0"/>
          </a:p>
          <a:p>
            <a:pPr lvl="1" indent="355600">
              <a:lnSpc>
                <a:spcPct val="150000"/>
              </a:lnSpc>
            </a:pPr>
            <a:r>
              <a:rPr lang="zh-CN" altLang="en-US" sz="1600" dirty="0"/>
              <a:t>将公共算子提取并封装，为用户提供高效的支撑库</a:t>
            </a:r>
            <a:endParaRPr lang="en-US" altLang="zh-CN" sz="1600" dirty="0"/>
          </a:p>
          <a:p>
            <a:pPr indent="355600">
              <a:lnSpc>
                <a:spcPct val="150000"/>
              </a:lnSpc>
            </a:pPr>
            <a:r>
              <a:rPr lang="en-US" altLang="zh-CN" b="1" dirty="0"/>
              <a:t>HLS</a:t>
            </a:r>
            <a:r>
              <a:rPr lang="zh-CN" altLang="en-US" b="1" dirty="0"/>
              <a:t>设计</a:t>
            </a:r>
            <a:endParaRPr lang="en-US" altLang="zh-CN" b="1" dirty="0"/>
          </a:p>
          <a:p>
            <a:pPr lvl="1" indent="355600">
              <a:lnSpc>
                <a:spcPct val="150000"/>
              </a:lnSpc>
            </a:pPr>
            <a:r>
              <a:rPr lang="zh-CN" altLang="en-US" sz="1600" dirty="0"/>
              <a:t>考虑</a:t>
            </a:r>
            <a:r>
              <a:rPr lang="en-US" altLang="zh-CN" sz="1600" dirty="0"/>
              <a:t>FPGA</a:t>
            </a:r>
            <a:r>
              <a:rPr lang="zh-CN" altLang="en-US" sz="1600" dirty="0"/>
              <a:t>的特性将用户图计算程序代码翻译为高效的</a:t>
            </a:r>
            <a:r>
              <a:rPr lang="en-US" altLang="zh-CN" sz="1600" dirty="0"/>
              <a:t>RTL</a:t>
            </a:r>
            <a:r>
              <a:rPr lang="zh-CN" altLang="en-US" sz="1600" dirty="0"/>
              <a:t>代码</a:t>
            </a:r>
            <a:endParaRPr lang="en-US" altLang="zh-CN" sz="1600" dirty="0"/>
          </a:p>
          <a:p>
            <a:pPr indent="355600">
              <a:lnSpc>
                <a:spcPct val="150000"/>
              </a:lnSpc>
            </a:pPr>
            <a:r>
              <a:rPr lang="zh-CN" altLang="en-US" b="1" dirty="0"/>
              <a:t>金融反欺诈应用分析</a:t>
            </a:r>
            <a:endParaRPr lang="en-US" altLang="zh-CN" b="1" dirty="0"/>
          </a:p>
          <a:p>
            <a:pPr lvl="1" indent="355600">
              <a:lnSpc>
                <a:spcPct val="150000"/>
              </a:lnSpc>
            </a:pPr>
            <a:r>
              <a:rPr lang="zh-CN" altLang="en-US" sz="1500" dirty="0"/>
              <a:t>提供应用场景和基本数据源，抽象为图结构并设计好算法后进行实验</a:t>
            </a:r>
            <a:endParaRPr lang="zh-CN" altLang="zh-CN" sz="1500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339634" y="974276"/>
            <a:ext cx="4767943" cy="574183"/>
          </a:xfrm>
        </p:spPr>
        <p:txBody>
          <a:bodyPr>
            <a:normAutofit/>
          </a:bodyPr>
          <a:lstStyle/>
          <a:p>
            <a:r>
              <a:rPr lang="zh-CN" altLang="en-US" dirty="0"/>
              <a:t>课题研究内容</a:t>
            </a: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4075612" y="757646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pSp>
        <p:nvGrpSpPr>
          <p:cNvPr id="28" name="组合 27"/>
          <p:cNvGrpSpPr/>
          <p:nvPr/>
        </p:nvGrpSpPr>
        <p:grpSpPr>
          <a:xfrm>
            <a:off x="3910297" y="1627512"/>
            <a:ext cx="4737315" cy="5056257"/>
            <a:chOff x="215685" y="1698365"/>
            <a:chExt cx="4674030" cy="4906352"/>
          </a:xfrm>
        </p:grpSpPr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0740DC6D-8AFA-4B67-B905-C1CE17714500}"/>
                </a:ext>
              </a:extLst>
            </p:cNvPr>
            <p:cNvSpPr/>
            <p:nvPr/>
          </p:nvSpPr>
          <p:spPr>
            <a:xfrm>
              <a:off x="1403921" y="1698365"/>
              <a:ext cx="2089871" cy="519453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dirty="0"/>
                <a:t>用户</a:t>
              </a:r>
              <a:endParaRPr lang="en-US" altLang="zh-CN" dirty="0"/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8B4DC9DA-BE30-4350-89AA-D4F15D35DF09}"/>
                </a:ext>
              </a:extLst>
            </p:cNvPr>
            <p:cNvSpPr/>
            <p:nvPr/>
          </p:nvSpPr>
          <p:spPr>
            <a:xfrm>
              <a:off x="215685" y="2857706"/>
              <a:ext cx="3559478" cy="93223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2000" b="1" dirty="0">
                  <a:solidFill>
                    <a:schemeClr val="bg1"/>
                  </a:solidFill>
                </a:rPr>
                <a:t>高级语言</a:t>
              </a:r>
              <a:endParaRPr lang="en-US" altLang="zh-CN" dirty="0">
                <a:solidFill>
                  <a:schemeClr val="bg1"/>
                </a:solidFill>
              </a:endParaRP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5EB7E8E-2108-47F5-9030-83D46429352B}"/>
                </a:ext>
              </a:extLst>
            </p:cNvPr>
            <p:cNvSpPr/>
            <p:nvPr/>
          </p:nvSpPr>
          <p:spPr>
            <a:xfrm>
              <a:off x="2626005" y="2605890"/>
              <a:ext cx="1066439" cy="563907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dirty="0" smtClean="0"/>
                <a:t>支撑</a:t>
              </a:r>
              <a:r>
                <a:rPr lang="zh-CN" altLang="en-US" dirty="0"/>
                <a:t>库</a:t>
              </a:r>
              <a:endParaRPr lang="en-US" altLang="zh-CN" dirty="0"/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41A9AAD6-0203-4F80-9469-6DE1AE13781F}"/>
                </a:ext>
              </a:extLst>
            </p:cNvPr>
            <p:cNvSpPr/>
            <p:nvPr/>
          </p:nvSpPr>
          <p:spPr>
            <a:xfrm>
              <a:off x="218520" y="3226037"/>
              <a:ext cx="1127759" cy="563907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dirty="0"/>
                <a:t>公共算子</a:t>
              </a:r>
              <a:endParaRPr lang="en-US" altLang="zh-CN" dirty="0"/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07846E71-1E55-44F5-8770-68C3A272E5DC}"/>
                </a:ext>
              </a:extLst>
            </p:cNvPr>
            <p:cNvSpPr/>
            <p:nvPr/>
          </p:nvSpPr>
          <p:spPr>
            <a:xfrm>
              <a:off x="264680" y="4361382"/>
              <a:ext cx="3306272" cy="821622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2000" b="1" dirty="0" smtClean="0">
                  <a:solidFill>
                    <a:schemeClr val="tx1"/>
                  </a:solidFill>
                </a:rPr>
                <a:t>编译器（</a:t>
              </a:r>
              <a:r>
                <a:rPr lang="en-US" altLang="zh-CN" sz="2000" b="1" dirty="0" smtClean="0">
                  <a:solidFill>
                    <a:schemeClr val="tx1"/>
                  </a:solidFill>
                </a:rPr>
                <a:t>HLS</a:t>
              </a:r>
              <a:r>
                <a:rPr lang="zh-CN" altLang="en-US" sz="2000" b="1" dirty="0" smtClean="0">
                  <a:solidFill>
                    <a:schemeClr val="tx1"/>
                  </a:solidFill>
                </a:rPr>
                <a:t>）</a:t>
              </a:r>
              <a:endParaRPr lang="en-US" altLang="zh-CN" sz="2000" b="1" dirty="0">
                <a:solidFill>
                  <a:schemeClr val="tx1"/>
                </a:solidFill>
              </a:endParaRPr>
            </a:p>
            <a:p>
              <a:pPr algn="ctr"/>
              <a:r>
                <a:rPr lang="zh-CN" altLang="en-US" dirty="0" smtClean="0">
                  <a:solidFill>
                    <a:schemeClr val="tx1"/>
                  </a:solidFill>
                </a:rPr>
                <a:t>（高级语言</a:t>
              </a:r>
              <a:r>
                <a:rPr lang="en-US" altLang="zh-CN" dirty="0" smtClean="0">
                  <a:solidFill>
                    <a:schemeClr val="tx1"/>
                  </a:solidFill>
                </a:rPr>
                <a:t>DSL</a:t>
              </a:r>
              <a:r>
                <a:rPr lang="zh-CN" altLang="en-US" dirty="0" smtClean="0">
                  <a:solidFill>
                    <a:schemeClr val="tx1"/>
                  </a:solidFill>
                </a:rPr>
                <a:t>翻译到</a:t>
              </a:r>
              <a:r>
                <a:rPr lang="en-US" altLang="zh-CN" dirty="0" smtClean="0">
                  <a:solidFill>
                    <a:schemeClr val="tx1"/>
                  </a:solidFill>
                </a:rPr>
                <a:t>RTL</a:t>
              </a:r>
              <a:r>
                <a:rPr lang="zh-CN" altLang="en-US" dirty="0" smtClean="0">
                  <a:solidFill>
                    <a:schemeClr val="tx1"/>
                  </a:solidFill>
                </a:rPr>
                <a:t>）</a:t>
              </a:r>
              <a:endParaRPr lang="en-US" altLang="zh-CN" dirty="0">
                <a:solidFill>
                  <a:schemeClr val="tx1"/>
                </a:solidFill>
              </a:endParaRPr>
            </a:p>
          </p:txBody>
        </p: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5B8CE1A7-F338-4387-9851-D5D0A024FE0A}"/>
                </a:ext>
              </a:extLst>
            </p:cNvPr>
            <p:cNvSpPr txBox="1"/>
            <p:nvPr/>
          </p:nvSpPr>
          <p:spPr>
            <a:xfrm>
              <a:off x="678579" y="5258645"/>
              <a:ext cx="22621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翻译整合，编译优化</a:t>
              </a:r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56987753-4A7A-41B9-9550-836583E0B12A}"/>
                </a:ext>
              </a:extLst>
            </p:cNvPr>
            <p:cNvSpPr/>
            <p:nvPr/>
          </p:nvSpPr>
          <p:spPr>
            <a:xfrm>
              <a:off x="234983" y="5705617"/>
              <a:ext cx="4654732" cy="899100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altLang="zh-CN" dirty="0"/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4AA25DA9-E17F-4F16-BE64-0C730DD66503}"/>
                </a:ext>
              </a:extLst>
            </p:cNvPr>
            <p:cNvSpPr txBox="1"/>
            <p:nvPr/>
          </p:nvSpPr>
          <p:spPr>
            <a:xfrm>
              <a:off x="242242" y="5704617"/>
              <a:ext cx="11204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基础硬件</a:t>
              </a:r>
            </a:p>
          </p:txBody>
        </p: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CBB94D6F-8292-4449-A770-A7BCF8F0DEA0}"/>
                </a:ext>
              </a:extLst>
            </p:cNvPr>
            <p:cNvSpPr/>
            <p:nvPr/>
          </p:nvSpPr>
          <p:spPr>
            <a:xfrm>
              <a:off x="434792" y="6073949"/>
              <a:ext cx="847635" cy="473166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solidFill>
                    <a:schemeClr val="tx1"/>
                  </a:solidFill>
                </a:rPr>
                <a:t>CPU</a:t>
              </a:r>
              <a:endParaRPr lang="zh-CN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591290BF-3E72-4419-9D48-62B196DE4030}"/>
                </a:ext>
              </a:extLst>
            </p:cNvPr>
            <p:cNvSpPr/>
            <p:nvPr/>
          </p:nvSpPr>
          <p:spPr>
            <a:xfrm>
              <a:off x="1508479" y="6073948"/>
              <a:ext cx="847635" cy="473166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solidFill>
                    <a:schemeClr val="tx1"/>
                  </a:solidFill>
                </a:rPr>
                <a:t>FPGA</a:t>
              </a:r>
              <a:endParaRPr lang="zh-CN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A1A703E2-16F7-4F9A-B65B-872D3E1B7D48}"/>
                </a:ext>
              </a:extLst>
            </p:cNvPr>
            <p:cNvSpPr/>
            <p:nvPr/>
          </p:nvSpPr>
          <p:spPr>
            <a:xfrm>
              <a:off x="3874529" y="6088226"/>
              <a:ext cx="847635" cy="44460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solidFill>
                    <a:schemeClr val="tx1"/>
                  </a:solidFill>
                </a:rPr>
                <a:t>…</a:t>
              </a:r>
              <a:endParaRPr lang="zh-CN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40" name="下箭头 39"/>
            <p:cNvSpPr/>
            <p:nvPr/>
          </p:nvSpPr>
          <p:spPr>
            <a:xfrm>
              <a:off x="1766865" y="5198645"/>
              <a:ext cx="182768" cy="490331"/>
            </a:xfrm>
            <a:prstGeom prst="down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下箭头 40"/>
            <p:cNvSpPr/>
            <p:nvPr/>
          </p:nvSpPr>
          <p:spPr>
            <a:xfrm>
              <a:off x="1949633" y="3807307"/>
              <a:ext cx="182768" cy="514884"/>
            </a:xfrm>
            <a:prstGeom prst="down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A5EB7E8E-2108-47F5-9030-83D46429352B}"/>
                </a:ext>
              </a:extLst>
            </p:cNvPr>
            <p:cNvSpPr/>
            <p:nvPr/>
          </p:nvSpPr>
          <p:spPr>
            <a:xfrm>
              <a:off x="3692444" y="4356761"/>
              <a:ext cx="1157895" cy="841884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dirty="0" smtClean="0"/>
                <a:t>运行控制</a:t>
              </a:r>
              <a:endParaRPr lang="en-US" altLang="zh-CN" dirty="0"/>
            </a:p>
          </p:txBody>
        </p:sp>
        <p:sp>
          <p:nvSpPr>
            <p:cNvPr id="43" name="左箭头 42"/>
            <p:cNvSpPr/>
            <p:nvPr/>
          </p:nvSpPr>
          <p:spPr>
            <a:xfrm rot="2232037">
              <a:off x="2787775" y="2303698"/>
              <a:ext cx="439708" cy="217169"/>
            </a:xfrm>
            <a:prstGeom prst="lef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5B8CE1A7-F338-4387-9851-D5D0A024FE0A}"/>
                </a:ext>
              </a:extLst>
            </p:cNvPr>
            <p:cNvSpPr txBox="1"/>
            <p:nvPr/>
          </p:nvSpPr>
          <p:spPr>
            <a:xfrm>
              <a:off x="3160533" y="2248805"/>
              <a:ext cx="8908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/>
                <a:t>调用</a:t>
              </a:r>
              <a:endParaRPr lang="zh-CN" altLang="en-US" dirty="0"/>
            </a:p>
          </p:txBody>
        </p:sp>
        <p:sp>
          <p:nvSpPr>
            <p:cNvPr id="45" name="下箭头 44"/>
            <p:cNvSpPr/>
            <p:nvPr/>
          </p:nvSpPr>
          <p:spPr>
            <a:xfrm>
              <a:off x="1784283" y="2265182"/>
              <a:ext cx="222067" cy="514884"/>
            </a:xfrm>
            <a:prstGeom prst="down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6" name="文本框 45">
              <a:extLst>
                <a:ext uri="{FF2B5EF4-FFF2-40B4-BE49-F238E27FC236}">
                  <a16:creationId xmlns:a16="http://schemas.microsoft.com/office/drawing/2014/main" id="{5B8CE1A7-F338-4387-9851-D5D0A024FE0A}"/>
                </a:ext>
              </a:extLst>
            </p:cNvPr>
            <p:cNvSpPr txBox="1"/>
            <p:nvPr/>
          </p:nvSpPr>
          <p:spPr>
            <a:xfrm>
              <a:off x="1101582" y="2373237"/>
              <a:ext cx="8908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/>
                <a:t>编写</a:t>
              </a:r>
              <a:endParaRPr lang="zh-CN" altLang="en-US" dirty="0"/>
            </a:p>
          </p:txBody>
        </p:sp>
        <p:sp>
          <p:nvSpPr>
            <p:cNvPr id="47" name="直角上箭头 46"/>
            <p:cNvSpPr/>
            <p:nvPr/>
          </p:nvSpPr>
          <p:spPr>
            <a:xfrm rot="10800000" flipH="1">
              <a:off x="3637378" y="1933250"/>
              <a:ext cx="820486" cy="2403916"/>
            </a:xfrm>
            <a:prstGeom prst="bentUpArrow">
              <a:avLst>
                <a:gd name="adj1" fmla="val 11270"/>
                <a:gd name="adj2" fmla="val 14403"/>
                <a:gd name="adj3" fmla="val 1903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8" name="矩形 47">
            <a:extLst>
              <a:ext uri="{FF2B5EF4-FFF2-40B4-BE49-F238E27FC236}">
                <a16:creationId xmlns:a16="http://schemas.microsoft.com/office/drawing/2014/main" id="{591290BF-3E72-4419-9D48-62B196DE4030}"/>
              </a:ext>
            </a:extLst>
          </p:cNvPr>
          <p:cNvSpPr/>
          <p:nvPr/>
        </p:nvSpPr>
        <p:spPr>
          <a:xfrm>
            <a:off x="6288250" y="6145358"/>
            <a:ext cx="1121888" cy="487623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solidFill>
                  <a:schemeClr val="tx1"/>
                </a:solidFill>
              </a:rPr>
              <a:t>Memory</a:t>
            </a:r>
            <a:endParaRPr lang="zh-CN" alt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527841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目录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982930" y="1512699"/>
            <a:ext cx="31781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 smtClean="0">
                <a:solidFill>
                  <a:schemeClr val="bg2">
                    <a:lumMod val="50000"/>
                  </a:schemeClr>
                </a:solidFill>
              </a:rPr>
              <a:t>课题背景</a:t>
            </a:r>
            <a:r>
              <a:rPr lang="zh-CN" altLang="en-US" sz="3600" dirty="0">
                <a:solidFill>
                  <a:schemeClr val="bg2">
                    <a:lumMod val="50000"/>
                  </a:schemeClr>
                </a:solidFill>
              </a:rPr>
              <a:t>任务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1473201" y="2871364"/>
            <a:ext cx="1308099" cy="830423"/>
            <a:chOff x="666810" y="2593297"/>
            <a:chExt cx="468000" cy="245937"/>
          </a:xfrm>
        </p:grpSpPr>
        <p:sp>
          <p:nvSpPr>
            <p:cNvPr id="13" name="Freeform 10"/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14" name="文本框 13"/>
            <p:cNvSpPr txBox="1"/>
            <p:nvPr userDrawn="1"/>
          </p:nvSpPr>
          <p:spPr>
            <a:xfrm>
              <a:off x="794493" y="259329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sz="3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1473200" y="4303746"/>
            <a:ext cx="1308099" cy="830423"/>
            <a:chOff x="666810" y="2592981"/>
            <a:chExt cx="468000" cy="245937"/>
          </a:xfrm>
        </p:grpSpPr>
        <p:sp>
          <p:nvSpPr>
            <p:cNvPr id="18" name="Freeform 10"/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19" name="文本框 18"/>
            <p:cNvSpPr txBox="1"/>
            <p:nvPr userDrawn="1"/>
          </p:nvSpPr>
          <p:spPr>
            <a:xfrm>
              <a:off x="794493" y="2592981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sz="3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BB055578-C154-4759-AFE6-E93ACB8FFB1B}"/>
              </a:ext>
            </a:extLst>
          </p:cNvPr>
          <p:cNvCxnSpPr>
            <a:cxnSpLocks/>
          </p:cNvCxnSpPr>
          <p:nvPr/>
        </p:nvCxnSpPr>
        <p:spPr>
          <a:xfrm flipV="1">
            <a:off x="2547218" y="2172633"/>
            <a:ext cx="4525136" cy="28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E4A7524A-4C9B-40FD-902E-72C5AFDAF132}"/>
              </a:ext>
            </a:extLst>
          </p:cNvPr>
          <p:cNvCxnSpPr/>
          <p:nvPr/>
        </p:nvCxnSpPr>
        <p:spPr>
          <a:xfrm flipV="1">
            <a:off x="2534033" y="3607830"/>
            <a:ext cx="4538321" cy="28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0E022D2A-786A-4B50-A588-E4BB4ED9293C}"/>
              </a:ext>
            </a:extLst>
          </p:cNvPr>
          <p:cNvCxnSpPr/>
          <p:nvPr/>
        </p:nvCxnSpPr>
        <p:spPr>
          <a:xfrm flipV="1">
            <a:off x="2534033" y="5044095"/>
            <a:ext cx="4538321" cy="28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34">
            <a:extLst>
              <a:ext uri="{FF2B5EF4-FFF2-40B4-BE49-F238E27FC236}">
                <a16:creationId xmlns:a16="http://schemas.microsoft.com/office/drawing/2014/main" id="{B89BA485-7B96-4399-953C-1C36B1660BA2}"/>
              </a:ext>
            </a:extLst>
          </p:cNvPr>
          <p:cNvSpPr txBox="1"/>
          <p:nvPr/>
        </p:nvSpPr>
        <p:spPr>
          <a:xfrm>
            <a:off x="2982930" y="2963411"/>
            <a:ext cx="31781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 smtClean="0"/>
              <a:t>课题</a:t>
            </a:r>
            <a:r>
              <a:rPr lang="zh-CN" altLang="en-US" sz="3600" b="1" dirty="0"/>
              <a:t>近期成果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0EA9A5BD-6429-4A6B-9B2B-DC3E1CB02316}"/>
              </a:ext>
            </a:extLst>
          </p:cNvPr>
          <p:cNvSpPr txBox="1"/>
          <p:nvPr/>
        </p:nvSpPr>
        <p:spPr>
          <a:xfrm>
            <a:off x="2982930" y="4395792"/>
            <a:ext cx="31781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 smtClean="0">
                <a:solidFill>
                  <a:schemeClr val="bg2">
                    <a:lumMod val="50000"/>
                  </a:schemeClr>
                </a:solidFill>
              </a:rPr>
              <a:t>工作执行情况</a:t>
            </a:r>
            <a:endParaRPr lang="zh-CN" altLang="en-US" sz="3600" dirty="0">
              <a:solidFill>
                <a:schemeClr val="bg2">
                  <a:lumMod val="50000"/>
                </a:schemeClr>
              </a:solidFill>
            </a:endParaRPr>
          </a:p>
        </p:txBody>
      </p: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57574224-305F-4BCB-9DE5-164B82980D05}"/>
              </a:ext>
            </a:extLst>
          </p:cNvPr>
          <p:cNvGrpSpPr/>
          <p:nvPr/>
        </p:nvGrpSpPr>
        <p:grpSpPr>
          <a:xfrm>
            <a:off x="1473199" y="1439860"/>
            <a:ext cx="1308099" cy="830423"/>
            <a:chOff x="666810" y="2593873"/>
            <a:chExt cx="468000" cy="245937"/>
          </a:xfrm>
        </p:grpSpPr>
        <p:sp>
          <p:nvSpPr>
            <p:cNvPr id="39" name="Freeform 10">
              <a:extLst>
                <a:ext uri="{FF2B5EF4-FFF2-40B4-BE49-F238E27FC236}">
                  <a16:creationId xmlns:a16="http://schemas.microsoft.com/office/drawing/2014/main" id="{E938997C-AC56-4068-A42F-38945637FA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67BF1C1F-F0A8-4ECD-9DE7-BA7A52D5F284}"/>
                </a:ext>
              </a:extLst>
            </p:cNvPr>
            <p:cNvSpPr txBox="1"/>
            <p:nvPr userDrawn="1"/>
          </p:nvSpPr>
          <p:spPr>
            <a:xfrm>
              <a:off x="794494" y="2593873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sz="3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56061073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6766" y="908509"/>
            <a:ext cx="8372163" cy="574183"/>
          </a:xfrm>
        </p:spPr>
        <p:txBody>
          <a:bodyPr/>
          <a:lstStyle/>
          <a:p>
            <a:r>
              <a:rPr lang="zh-CN" altLang="en-US" dirty="0" smtClean="0"/>
              <a:t>已完成指标（到</a:t>
            </a:r>
            <a:r>
              <a:rPr lang="en-US" altLang="zh-CN" dirty="0" smtClean="0"/>
              <a:t>19</a:t>
            </a:r>
            <a:r>
              <a:rPr lang="zh-CN" altLang="en-US" dirty="0" smtClean="0"/>
              <a:t>年</a:t>
            </a:r>
            <a:r>
              <a:rPr lang="en-US" altLang="zh-CN" dirty="0" smtClean="0"/>
              <a:t>4</a:t>
            </a:r>
            <a:r>
              <a:rPr lang="zh-CN" altLang="en-US" dirty="0" smtClean="0"/>
              <a:t>月）</a:t>
            </a:r>
            <a:endParaRPr lang="en-US" dirty="0"/>
          </a:p>
        </p:txBody>
      </p:sp>
      <p:graphicFrame>
        <p:nvGraphicFramePr>
          <p:cNvPr id="4" name="Group 6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0098481"/>
              </p:ext>
            </p:extLst>
          </p:nvPr>
        </p:nvGraphicFramePr>
        <p:xfrm>
          <a:off x="155070" y="1585267"/>
          <a:ext cx="8468815" cy="4604517"/>
        </p:xfrm>
        <a:graphic>
          <a:graphicData uri="http://schemas.openxmlformats.org/drawingml/2006/table">
            <a:tbl>
              <a:tblPr>
                <a:tableStyleId>{D27102A9-8310-4765-A935-A1911B00CA55}</a:tableStyleId>
              </a:tblPr>
              <a:tblGrid>
                <a:gridCol w="11261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918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02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36149">
                  <a:extLst>
                    <a:ext uri="{9D8B030D-6E8A-4147-A177-3AD203B41FA5}">
                      <a16:colId xmlns:a16="http://schemas.microsoft.com/office/drawing/2014/main" val="796094304"/>
                    </a:ext>
                  </a:extLst>
                </a:gridCol>
                <a:gridCol w="140585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6860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74791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itchFamily="18" charset="0"/>
                        </a:rPr>
                        <a:t>指标项</a:t>
                      </a:r>
                    </a:p>
                  </a:txBody>
                  <a:tcPr marL="91449" marR="91449" marT="45704" marB="45704" anchor="ctr" horzOverflow="overflow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itchFamily="18" charset="0"/>
                        </a:rPr>
                        <a:t>子任务</a:t>
                      </a:r>
                    </a:p>
                  </a:txBody>
                  <a:tcPr marL="91449" marR="91449" marT="45704" marB="4570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itchFamily="18" charset="0"/>
                        </a:rPr>
                        <a:t>三年</a:t>
                      </a:r>
                      <a:endParaRPr kumimoji="0" lang="en-US" altLang="zh-CN" sz="1800" b="1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itchFamily="18" charset="0"/>
                        </a:rPr>
                        <a:t>目标</a:t>
                      </a:r>
                      <a:endParaRPr kumimoji="0" lang="zh-CN" alt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itchFamily="18" charset="0"/>
                      </a:endParaRPr>
                    </a:p>
                  </a:txBody>
                  <a:tcPr marL="91449" marR="91449" marT="45704" marB="4570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itchFamily="18" charset="0"/>
                        </a:rPr>
                        <a:t>近半年</a:t>
                      </a:r>
                      <a:endParaRPr kumimoji="0" lang="en-US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itchFamily="18" charset="0"/>
                        </a:rPr>
                        <a:t>目标</a:t>
                      </a:r>
                    </a:p>
                  </a:txBody>
                  <a:tcPr marL="91449" marR="91449" marT="45704" marB="4570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itchFamily="18" charset="0"/>
                        </a:rPr>
                        <a:t>完成</a:t>
                      </a:r>
                      <a:endParaRPr kumimoji="0" lang="en-US" altLang="zh-CN" sz="1800" b="1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itchFamily="18" charset="0"/>
                        </a:rPr>
                        <a:t>情况</a:t>
                      </a:r>
                      <a:endParaRPr kumimoji="0" lang="zh-CN" alt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itchFamily="18" charset="0"/>
                      </a:endParaRPr>
                    </a:p>
                  </a:txBody>
                  <a:tcPr marL="91449" marR="91449" marT="45704" marB="4570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itchFamily="18" charset="0"/>
                        </a:rPr>
                        <a:t>目前</a:t>
                      </a:r>
                      <a:endParaRPr kumimoji="0" lang="en-US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itchFamily="18" charset="0"/>
                        </a:rPr>
                        <a:t>状况</a:t>
                      </a:r>
                    </a:p>
                  </a:txBody>
                  <a:tcPr marL="91449" marR="91449" marT="45704" marB="4570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736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itchFamily="18" charset="0"/>
                        </a:rPr>
                        <a:t>论文</a:t>
                      </a:r>
                      <a:endParaRPr kumimoji="0" lang="zh-CN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itchFamily="18" charset="0"/>
                      </a:endParaRPr>
                    </a:p>
                  </a:txBody>
                  <a:tcPr marL="91449" marR="91449" marT="45704" marB="45704" horzOverflow="overflow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itchFamily="18" charset="0"/>
                        </a:rPr>
                        <a:t>论文总数</a:t>
                      </a:r>
                      <a:endParaRPr kumimoji="0" lang="zh-CN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292934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itchFamily="18" charset="0"/>
                      </a:endParaRPr>
                    </a:p>
                  </a:txBody>
                  <a:tcPr marL="91449" marR="91449"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itchFamily="18" charset="0"/>
                        </a:rPr>
                        <a:t>≥4</a:t>
                      </a:r>
                      <a:r>
                        <a:rPr kumimoji="0" lang="zh-CN" altLang="en-US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itchFamily="18" charset="0"/>
                        </a:rPr>
                        <a:t>篇</a:t>
                      </a:r>
                      <a:endParaRPr kumimoji="0" lang="zh-CN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292934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itchFamily="18" charset="0"/>
                      </a:endParaRPr>
                    </a:p>
                  </a:txBody>
                  <a:tcPr marL="91449" marR="91449"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itchFamily="18" charset="0"/>
                        </a:rPr>
                        <a:t>≥2</a:t>
                      </a:r>
                      <a:r>
                        <a:rPr kumimoji="0" lang="zh-CN" altLang="en-US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itchFamily="18" charset="0"/>
                        </a:rPr>
                        <a:t>篇</a:t>
                      </a:r>
                      <a:endParaRPr kumimoji="0" lang="zh-CN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292934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itchFamily="18" charset="0"/>
                      </a:endParaRPr>
                    </a:p>
                  </a:txBody>
                  <a:tcPr marL="91449" marR="91449"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itchFamily="18" charset="0"/>
                        </a:rPr>
                        <a:t>3</a:t>
                      </a:r>
                      <a:endParaRPr kumimoji="0" lang="en-US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itchFamily="18" charset="0"/>
                      </a:endParaRPr>
                    </a:p>
                  </a:txBody>
                  <a:tcPr marL="91449" marR="91449"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0" dirty="0">
                          <a:solidFill>
                            <a:srgbClr val="00B05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进展良好</a:t>
                      </a:r>
                    </a:p>
                  </a:txBody>
                  <a:tcPr marL="91449" marR="91449"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736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itchFamily="18" charset="0"/>
                        </a:rPr>
                        <a:t>专利</a:t>
                      </a:r>
                    </a:p>
                  </a:txBody>
                  <a:tcPr marL="91449" marR="91449" marT="45704" marB="45704" horzOverflow="overflow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92934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itchFamily="18" charset="0"/>
                        </a:rPr>
                        <a:t>国家发明专利</a:t>
                      </a:r>
                    </a:p>
                  </a:txBody>
                  <a:tcPr marL="91449" marR="91449"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itchFamily="18" charset="0"/>
                        </a:rPr>
                        <a:t>≥4</a:t>
                      </a:r>
                      <a:r>
                        <a:rPr kumimoji="0" lang="zh-CN" altLang="en-US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itchFamily="18" charset="0"/>
                        </a:rPr>
                        <a:t>项</a:t>
                      </a:r>
                      <a:endParaRPr kumimoji="0" lang="zh-CN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292934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itchFamily="18" charset="0"/>
                      </a:endParaRPr>
                    </a:p>
                  </a:txBody>
                  <a:tcPr marL="91449" marR="91449"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itchFamily="18" charset="0"/>
                        </a:rPr>
                        <a:t>≥1</a:t>
                      </a:r>
                      <a:r>
                        <a:rPr kumimoji="0" lang="zh-CN" altLang="en-US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itchFamily="18" charset="0"/>
                        </a:rPr>
                        <a:t>项</a:t>
                      </a:r>
                      <a:endParaRPr kumimoji="0" lang="zh-CN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292934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itchFamily="18" charset="0"/>
                      </a:endParaRPr>
                    </a:p>
                  </a:txBody>
                  <a:tcPr marL="91449" marR="91449"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itchFamily="18" charset="0"/>
                        </a:rPr>
                        <a:t>1</a:t>
                      </a:r>
                      <a:endParaRPr kumimoji="0" lang="zh-CN" alt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itchFamily="18" charset="0"/>
                      </a:endParaRPr>
                    </a:p>
                  </a:txBody>
                  <a:tcPr marL="91449" marR="91449"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0" dirty="0" smtClean="0">
                          <a:solidFill>
                            <a:srgbClr val="00B05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进展良好</a:t>
                      </a:r>
                      <a:endParaRPr lang="zh-CN" altLang="en-US" sz="1800" b="0" dirty="0">
                        <a:solidFill>
                          <a:srgbClr val="00B05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49" marR="91449"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7364">
                <a:tc rowSpan="4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itchFamily="18" charset="0"/>
                        </a:rPr>
                        <a:t>性能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itchFamily="18" charset="0"/>
                      </a:endParaRPr>
                    </a:p>
                  </a:txBody>
                  <a:tcPr marL="91449" marR="91449" marT="45704" marB="45704" anchor="ctr" horzOverflow="overflow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92934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itchFamily="18" charset="0"/>
                        </a:rPr>
                        <a:t>公共算子抽象</a:t>
                      </a:r>
                    </a:p>
                  </a:txBody>
                  <a:tcPr marL="91449" marR="91449"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92934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itchFamily="18" charset="0"/>
                        </a:rPr>
                        <a:t>完成</a:t>
                      </a:r>
                    </a:p>
                  </a:txBody>
                  <a:tcPr marL="91449" marR="91449"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92934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itchFamily="18" charset="0"/>
                        </a:rPr>
                        <a:t>基本完成</a:t>
                      </a:r>
                    </a:p>
                  </a:txBody>
                  <a:tcPr marL="91449" marR="91449"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itchFamily="18" charset="0"/>
                        </a:rPr>
                        <a:t>基本完成</a:t>
                      </a:r>
                    </a:p>
                  </a:txBody>
                  <a:tcPr marL="91449" marR="91449"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0" dirty="0" smtClean="0">
                          <a:solidFill>
                            <a:srgbClr val="00B05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筹备顺利</a:t>
                      </a:r>
                      <a:endParaRPr lang="zh-CN" altLang="en-US" sz="1800" b="0" dirty="0">
                        <a:solidFill>
                          <a:srgbClr val="00B05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49" marR="91449"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7364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292934"/>
                        </a:solidFill>
                        <a:effectLst/>
                        <a:latin typeface="Times New Roman" pitchFamily="18" charset="0"/>
                        <a:ea typeface="黑体" pitchFamily="49" charset="-122"/>
                        <a:cs typeface="Times New Roman" pitchFamily="18" charset="0"/>
                      </a:endParaRPr>
                    </a:p>
                  </a:txBody>
                  <a:tcPr marL="91449" marR="91449" marT="45704" marB="45704" horzOverflow="overflow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92934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itchFamily="18" charset="0"/>
                        </a:rPr>
                        <a:t>编程框架设计</a:t>
                      </a:r>
                    </a:p>
                  </a:txBody>
                  <a:tcPr marL="91449" marR="91449"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itchFamily="18" charset="0"/>
                        </a:rPr>
                        <a:t>软件</a:t>
                      </a:r>
                      <a:endParaRPr kumimoji="0" lang="zh-CN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292934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itchFamily="18" charset="0"/>
                      </a:endParaRPr>
                    </a:p>
                  </a:txBody>
                  <a:tcPr marL="91449" marR="91449"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itchFamily="18" charset="0"/>
                        </a:rPr>
                        <a:t>框架设计</a:t>
                      </a:r>
                      <a:endParaRPr kumimoji="0" lang="zh-CN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292934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itchFamily="18" charset="0"/>
                      </a:endParaRPr>
                    </a:p>
                  </a:txBody>
                  <a:tcPr marL="91449" marR="91449"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itchFamily="18" charset="0"/>
                        </a:rPr>
                        <a:t>框架设计</a:t>
                      </a:r>
                    </a:p>
                  </a:txBody>
                  <a:tcPr marL="91449" marR="91449"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0" dirty="0">
                          <a:solidFill>
                            <a:srgbClr val="00B05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进展良好</a:t>
                      </a:r>
                    </a:p>
                  </a:txBody>
                  <a:tcPr marL="91449" marR="91449"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7364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292934"/>
                        </a:solidFill>
                        <a:effectLst/>
                        <a:latin typeface="Times New Roman" pitchFamily="18" charset="0"/>
                        <a:ea typeface="黑体" pitchFamily="49" charset="-122"/>
                        <a:cs typeface="Times New Roman" pitchFamily="18" charset="0"/>
                      </a:endParaRPr>
                    </a:p>
                  </a:txBody>
                  <a:tcPr marL="91449" marR="91449" marT="45704" marB="45704" horzOverflow="overflow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92934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itchFamily="18" charset="0"/>
                        </a:rPr>
                        <a:t>支撑库设计</a:t>
                      </a:r>
                    </a:p>
                  </a:txBody>
                  <a:tcPr marL="91449" marR="91449"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itchFamily="18" charset="0"/>
                        </a:rPr>
                        <a:t>软件</a:t>
                      </a:r>
                      <a:endParaRPr kumimoji="0" lang="zh-CN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292934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itchFamily="18" charset="0"/>
                      </a:endParaRPr>
                    </a:p>
                  </a:txBody>
                  <a:tcPr marL="91449" marR="91449"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itchFamily="18" charset="0"/>
                        </a:rPr>
                        <a:t>框架设计</a:t>
                      </a:r>
                      <a:endParaRPr kumimoji="0" lang="zh-CN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292934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itchFamily="18" charset="0"/>
                      </a:endParaRPr>
                    </a:p>
                  </a:txBody>
                  <a:tcPr marL="91449" marR="91449"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itchFamily="18" charset="0"/>
                        </a:rPr>
                        <a:t>框架设计</a:t>
                      </a:r>
                    </a:p>
                  </a:txBody>
                  <a:tcPr marL="91449" marR="91449"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zh-CN" altLang="en-US" sz="1800" b="0" dirty="0">
                          <a:solidFill>
                            <a:srgbClr val="00B05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进展良好</a:t>
                      </a:r>
                    </a:p>
                  </a:txBody>
                  <a:tcPr marL="91449" marR="91449"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27364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itchFamily="18" charset="0"/>
                      </a:endParaRPr>
                    </a:p>
                  </a:txBody>
                  <a:tcPr marL="91449" marR="91449" marT="45704" marB="45704" anchor="ctr" horzOverflow="overflow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92934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itchFamily="18" charset="0"/>
                        </a:rPr>
                        <a:t>专用</a:t>
                      </a: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92934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itchFamily="18" charset="0"/>
                        </a:rPr>
                        <a:t>HLS</a:t>
                      </a: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92934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itchFamily="18" charset="0"/>
                        </a:rPr>
                        <a:t>设计</a:t>
                      </a:r>
                    </a:p>
                  </a:txBody>
                  <a:tcPr marL="91449" marR="91449"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92934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itchFamily="18" charset="0"/>
                        </a:rPr>
                        <a:t>软件</a:t>
                      </a:r>
                    </a:p>
                  </a:txBody>
                  <a:tcPr marL="91449" marR="91449"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92934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itchFamily="18" charset="0"/>
                        </a:rPr>
                        <a:t>框架设计</a:t>
                      </a:r>
                    </a:p>
                  </a:txBody>
                  <a:tcPr marL="91449" marR="91449"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itchFamily="18" charset="0"/>
                        </a:rPr>
                        <a:t>框架设计</a:t>
                      </a:r>
                    </a:p>
                  </a:txBody>
                  <a:tcPr marL="91449" marR="91449"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zh-CN" altLang="en-US" sz="1800" b="0" dirty="0">
                          <a:solidFill>
                            <a:srgbClr val="00B05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进展良好</a:t>
                      </a:r>
                    </a:p>
                  </a:txBody>
                  <a:tcPr marL="91449" marR="91449"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6453635"/>
                  </a:ext>
                </a:extLst>
              </a:tr>
              <a:tr h="437690"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itchFamily="18" charset="0"/>
                        </a:rPr>
                        <a:t>文档</a:t>
                      </a:r>
                    </a:p>
                  </a:txBody>
                  <a:tcPr marL="91449" marR="91449" marT="45704" marB="45704" anchor="ctr" horzOverflow="overflow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itchFamily="18" charset="0"/>
                        </a:rPr>
                        <a:t>科技报告</a:t>
                      </a:r>
                    </a:p>
                  </a:txBody>
                  <a:tcPr marL="91449" marR="91449"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92934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itchFamily="18" charset="0"/>
                        </a:rPr>
                        <a:t>文档</a:t>
                      </a:r>
                    </a:p>
                  </a:txBody>
                  <a:tcPr marL="91449" marR="91449"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92934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itchFamily="18" charset="0"/>
                        </a:rPr>
                        <a:t>设计报告</a:t>
                      </a:r>
                    </a:p>
                  </a:txBody>
                  <a:tcPr marL="91449" marR="91449"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itchFamily="18" charset="0"/>
                        </a:rPr>
                        <a:t>正在筹备</a:t>
                      </a:r>
                    </a:p>
                  </a:txBody>
                  <a:tcPr marL="91449" marR="91449"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筹备顺利</a:t>
                      </a:r>
                    </a:p>
                  </a:txBody>
                  <a:tcPr marL="91449" marR="91449"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2736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itchFamily="18" charset="0"/>
                        </a:rPr>
                        <a:t>专家意见与方案</a:t>
                      </a:r>
                    </a:p>
                  </a:txBody>
                  <a:tcPr marL="91449" marR="91449"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itchFamily="18" charset="0"/>
                        </a:rPr>
                        <a:t>文档</a:t>
                      </a:r>
                      <a:endParaRPr kumimoji="0" lang="zh-CN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292934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itchFamily="18" charset="0"/>
                      </a:endParaRPr>
                    </a:p>
                  </a:txBody>
                  <a:tcPr marL="91449" marR="91449"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itchFamily="18" charset="0"/>
                        </a:rPr>
                        <a:t>专家意见书</a:t>
                      </a:r>
                      <a:endParaRPr kumimoji="0" lang="zh-CN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292934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itchFamily="18" charset="0"/>
                      </a:endParaRPr>
                    </a:p>
                  </a:txBody>
                  <a:tcPr marL="91449" marR="91449"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itchFamily="18" charset="0"/>
                        </a:rPr>
                        <a:t>正在筹备</a:t>
                      </a:r>
                    </a:p>
                  </a:txBody>
                  <a:tcPr marL="91449" marR="91449"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zh-CN" altLang="en-US" sz="1800" b="0" dirty="0">
                          <a:solidFill>
                            <a:srgbClr val="00B05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筹备顺利</a:t>
                      </a:r>
                    </a:p>
                  </a:txBody>
                  <a:tcPr marL="91449" marR="91449"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27364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itchFamily="18" charset="0"/>
                      </a:endParaRPr>
                    </a:p>
                  </a:txBody>
                  <a:tcPr marL="91449" marR="91449" marT="45704" marB="45704" anchor="ctr" horzOverflow="overflow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itchFamily="18" charset="0"/>
                        </a:rPr>
                        <a:t>用户手册</a:t>
                      </a:r>
                    </a:p>
                  </a:txBody>
                  <a:tcPr marL="91449" marR="91449"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92934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itchFamily="18" charset="0"/>
                        </a:rPr>
                        <a:t>文档</a:t>
                      </a:r>
                    </a:p>
                  </a:txBody>
                  <a:tcPr marL="91449" marR="91449"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92934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itchFamily="18" charset="0"/>
                        </a:rPr>
                        <a:t>框架设计</a:t>
                      </a:r>
                    </a:p>
                  </a:txBody>
                  <a:tcPr marL="91449" marR="91449"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itchFamily="18" charset="0"/>
                        </a:rPr>
                        <a:t>正在筹备</a:t>
                      </a:r>
                    </a:p>
                  </a:txBody>
                  <a:tcPr marL="91449" marR="91449"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zh-CN" altLang="en-US" sz="1800" b="0" dirty="0">
                          <a:solidFill>
                            <a:srgbClr val="00B05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筹备顺利</a:t>
                      </a:r>
                    </a:p>
                  </a:txBody>
                  <a:tcPr marL="91449" marR="91449"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04971252"/>
      </p:ext>
    </p:extLst>
  </p:cSld>
  <p:clrMapOvr>
    <a:masterClrMapping/>
  </p:clrMapOvr>
</p:sld>
</file>

<file path=ppt/theme/theme1.xml><?xml version="1.0" encoding="utf-8"?>
<a:theme xmlns:a="http://schemas.openxmlformats.org/drawingml/2006/main" name="2016-VI主题-蓝">
  <a:themeElements>
    <a:clrScheme name="VI蓝色版">
      <a:dk1>
        <a:srgbClr val="000000"/>
      </a:dk1>
      <a:lt1>
        <a:srgbClr val="FFFFFF"/>
      </a:lt1>
      <a:dk2>
        <a:srgbClr val="BD9F68"/>
      </a:dk2>
      <a:lt2>
        <a:srgbClr val="B5B5B6"/>
      </a:lt2>
      <a:accent1>
        <a:srgbClr val="004098"/>
      </a:accent1>
      <a:accent2>
        <a:srgbClr val="0086D1"/>
      </a:accent2>
      <a:accent3>
        <a:srgbClr val="338D27"/>
      </a:accent3>
      <a:accent4>
        <a:srgbClr val="00514E"/>
      </a:accent4>
      <a:accent5>
        <a:srgbClr val="FDD000"/>
      </a:accent5>
      <a:accent6>
        <a:srgbClr val="F08300"/>
      </a:accent6>
      <a:hlink>
        <a:srgbClr val="B5B5B6"/>
      </a:hlink>
      <a:folHlink>
        <a:srgbClr val="BD9F68"/>
      </a:folHlink>
    </a:clrScheme>
    <a:fontScheme name="自定义 7">
      <a:majorFont>
        <a:latin typeface="等线"/>
        <a:ea typeface="等线"/>
        <a:cs typeface=""/>
      </a:majorFont>
      <a:minorFont>
        <a:latin typeface="等线 Light"/>
        <a:ea typeface="等线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2016-VI主题-蓝" id="{1B918C6D-2D61-4306-88BA-3CA31BAAF13F}" vid="{A734D909-B61D-48C4-8B37-4CE497344009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2016-VI主题-蓝</Template>
  <TotalTime>3670</TotalTime>
  <Words>2507</Words>
  <Application>Microsoft Office PowerPoint</Application>
  <PresentationFormat>全屏显示(4:3)</PresentationFormat>
  <Paragraphs>387</Paragraphs>
  <Slides>36</Slides>
  <Notes>9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36</vt:i4>
      </vt:variant>
    </vt:vector>
  </HeadingPairs>
  <TitlesOfParts>
    <vt:vector size="49" baseType="lpstr">
      <vt:lpstr>MS PMincho</vt:lpstr>
      <vt:lpstr>等线</vt:lpstr>
      <vt:lpstr>等线 Light</vt:lpstr>
      <vt:lpstr>黑体</vt:lpstr>
      <vt:lpstr>宋体</vt:lpstr>
      <vt:lpstr>微软雅黑</vt:lpstr>
      <vt:lpstr>Arial</vt:lpstr>
      <vt:lpstr>Calibri</vt:lpstr>
      <vt:lpstr>Cambria Math</vt:lpstr>
      <vt:lpstr>Candara</vt:lpstr>
      <vt:lpstr>Times New Roman</vt:lpstr>
      <vt:lpstr>Wingdings</vt:lpstr>
      <vt:lpstr>2016-VI主题-蓝</vt:lpstr>
      <vt:lpstr>国家重点研发计划</vt:lpstr>
      <vt:lpstr>目录 Contents</vt:lpstr>
      <vt:lpstr>目录 Contents</vt:lpstr>
      <vt:lpstr>整体工作进展</vt:lpstr>
      <vt:lpstr>任务分工</vt:lpstr>
      <vt:lpstr>人员组织模式</vt:lpstr>
      <vt:lpstr>课题研究内容</vt:lpstr>
      <vt:lpstr>目录 Contents</vt:lpstr>
      <vt:lpstr>已完成指标（到19年4月）</vt:lpstr>
      <vt:lpstr>目录 Contents</vt:lpstr>
      <vt:lpstr>论文1: 轻量的GPU图遍历框架</vt:lpstr>
      <vt:lpstr>论文1: 轻量的GPU图遍历框架</vt:lpstr>
      <vt:lpstr>论文2：共享内存的高效并发图查询</vt:lpstr>
      <vt:lpstr>论文2：共享内存的高效并发图查询</vt:lpstr>
      <vt:lpstr>论文3：图计算内存系统优化综述</vt:lpstr>
      <vt:lpstr>目录 Contents</vt:lpstr>
      <vt:lpstr>平安科技图数据基本情况</vt:lpstr>
      <vt:lpstr>实际构图基本结构</vt:lpstr>
      <vt:lpstr>实际构图基本结构</vt:lpstr>
      <vt:lpstr>应用场景：团伙作案和单点作案</vt:lpstr>
      <vt:lpstr>反团伙作案：社区发现</vt:lpstr>
      <vt:lpstr>反单点作案：反欺诈算法</vt:lpstr>
      <vt:lpstr>完成情况及指标</vt:lpstr>
      <vt:lpstr>目录 Contents</vt:lpstr>
      <vt:lpstr>HLS与其他课题联系</vt:lpstr>
      <vt:lpstr>计算模型</vt:lpstr>
      <vt:lpstr>编程框架整体架构</vt:lpstr>
      <vt:lpstr>图算法操作接口</vt:lpstr>
      <vt:lpstr>编程框架函数库</vt:lpstr>
      <vt:lpstr>编程框架的高级语言</vt:lpstr>
      <vt:lpstr>编程框架设计构想</vt:lpstr>
      <vt:lpstr>目录 Contents</vt:lpstr>
      <vt:lpstr>项目交流学习—深圳</vt:lpstr>
      <vt:lpstr>经费去向</vt:lpstr>
      <vt:lpstr>近期工作计划</vt:lpstr>
      <vt:lpstr>请多提宝贵意见，谢谢！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沈小丹</dc:creator>
  <cp:lastModifiedBy>wjing</cp:lastModifiedBy>
  <cp:revision>180</cp:revision>
  <dcterms:created xsi:type="dcterms:W3CDTF">2016-04-20T02:59:17Z</dcterms:created>
  <dcterms:modified xsi:type="dcterms:W3CDTF">2019-04-18T08:37:03Z</dcterms:modified>
</cp:coreProperties>
</file>